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2" r:id="rId2"/>
  </p:sldMasterIdLst>
  <p:notesMasterIdLst>
    <p:notesMasterId r:id="rId60"/>
  </p:notesMasterIdLst>
  <p:sldIdLst>
    <p:sldId id="574" r:id="rId3"/>
    <p:sldId id="575" r:id="rId4"/>
    <p:sldId id="594" r:id="rId5"/>
    <p:sldId id="562" r:id="rId6"/>
    <p:sldId id="364" r:id="rId7"/>
    <p:sldId id="366" r:id="rId8"/>
    <p:sldId id="593" r:id="rId9"/>
    <p:sldId id="592" r:id="rId10"/>
    <p:sldId id="467" r:id="rId11"/>
    <p:sldId id="466" r:id="rId12"/>
    <p:sldId id="470" r:id="rId13"/>
    <p:sldId id="472" r:id="rId14"/>
    <p:sldId id="474" r:id="rId15"/>
    <p:sldId id="476" r:id="rId16"/>
    <p:sldId id="477" r:id="rId17"/>
    <p:sldId id="480" r:id="rId18"/>
    <p:sldId id="479" r:id="rId19"/>
    <p:sldId id="481" r:id="rId20"/>
    <p:sldId id="484" r:id="rId21"/>
    <p:sldId id="485" r:id="rId22"/>
    <p:sldId id="483" r:id="rId23"/>
    <p:sldId id="521" r:id="rId24"/>
    <p:sldId id="522" r:id="rId25"/>
    <p:sldId id="523" r:id="rId26"/>
    <p:sldId id="524" r:id="rId27"/>
    <p:sldId id="525" r:id="rId28"/>
    <p:sldId id="526" r:id="rId29"/>
    <p:sldId id="576" r:id="rId30"/>
    <p:sldId id="578" r:id="rId31"/>
    <p:sldId id="595" r:id="rId32"/>
    <p:sldId id="596" r:id="rId33"/>
    <p:sldId id="597" r:id="rId34"/>
    <p:sldId id="579" r:id="rId35"/>
    <p:sldId id="598" r:id="rId36"/>
    <p:sldId id="600" r:id="rId37"/>
    <p:sldId id="601" r:id="rId38"/>
    <p:sldId id="599" r:id="rId39"/>
    <p:sldId id="602" r:id="rId40"/>
    <p:sldId id="603" r:id="rId41"/>
    <p:sldId id="604" r:id="rId42"/>
    <p:sldId id="606" r:id="rId43"/>
    <p:sldId id="607" r:id="rId44"/>
    <p:sldId id="605" r:id="rId45"/>
    <p:sldId id="609" r:id="rId46"/>
    <p:sldId id="610" r:id="rId47"/>
    <p:sldId id="361" r:id="rId48"/>
    <p:sldId id="580" r:id="rId49"/>
    <p:sldId id="581" r:id="rId50"/>
    <p:sldId id="582" r:id="rId51"/>
    <p:sldId id="583" r:id="rId52"/>
    <p:sldId id="584" r:id="rId53"/>
    <p:sldId id="585" r:id="rId54"/>
    <p:sldId id="586" r:id="rId55"/>
    <p:sldId id="587" r:id="rId56"/>
    <p:sldId id="588" r:id="rId57"/>
    <p:sldId id="589" r:id="rId58"/>
    <p:sldId id="590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6600"/>
    <a:srgbClr val="0000FF"/>
    <a:srgbClr val="CC9900"/>
    <a:srgbClr val="660066"/>
    <a:srgbClr val="00FF00"/>
    <a:srgbClr val="DDDDDD"/>
    <a:srgbClr val="CCCC00"/>
    <a:srgbClr val="CC00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7" autoAdjust="0"/>
    <p:restoredTop sz="96201" autoAdjust="0"/>
  </p:normalViewPr>
  <p:slideViewPr>
    <p:cSldViewPr>
      <p:cViewPr varScale="1">
        <p:scale>
          <a:sx n="78" d="100"/>
          <a:sy n="78" d="100"/>
        </p:scale>
        <p:origin x="17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20E1A-EF1D-4278-9DC9-604E7C089DF9}" type="datetimeFigureOut">
              <a:rPr lang="ko-KR" altLang="en-US" smtClean="0"/>
              <a:pPr/>
              <a:t>2022-02-08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E37EA-FF4F-415E-9C11-FFF99DEB18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BD928-1473-4E97-B9A7-1FB32E21C9E9}" type="slidenum">
              <a:rPr lang="ko-KR" altLang="en-US"/>
              <a:pPr/>
              <a:t>1</a:t>
            </a:fld>
            <a:endParaRPr lang="en-US" altLang="ko-KR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0563"/>
            <a:ext cx="4552950" cy="3414712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551449-36B2-41C4-BC63-7ABFFDF60155}" type="slidenum">
              <a:rPr lang="ko-KR" altLang="en-US"/>
              <a:pPr/>
              <a:t>2</a:t>
            </a:fld>
            <a:endParaRPr lang="en-US" altLang="ko-KR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0563"/>
            <a:ext cx="4552950" cy="3414712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BD928-1473-4E97-B9A7-1FB32E21C9E9}" type="slidenum">
              <a:rPr lang="ko-KR" altLang="en-US"/>
              <a:pPr/>
              <a:t>30</a:t>
            </a:fld>
            <a:endParaRPr lang="en-US" altLang="ko-KR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0563"/>
            <a:ext cx="4552950" cy="3414712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C6F96A-65C2-496F-BAE5-C1C449BBFEC4}" type="slidenum">
              <a:rPr lang="ko-KR" altLang="en-US" smtClean="0">
                <a:ea typeface="굴림" charset="-127"/>
              </a:rPr>
              <a:pPr/>
              <a:t>47</a:t>
            </a:fld>
            <a:endParaRPr lang="en-US" altLang="ko-KR">
              <a:ea typeface="굴림" charset="-127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A8A035-0D39-486C-95B0-795876D1CD0C}" type="slidenum">
              <a:rPr lang="ko-KR" altLang="en-US" smtClean="0">
                <a:ea typeface="굴림" charset="-127"/>
              </a:rPr>
              <a:pPr/>
              <a:t>48</a:t>
            </a:fld>
            <a:endParaRPr lang="en-US" altLang="ko-KR">
              <a:ea typeface="굴림" charset="-127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BD928-1473-4E97-B9A7-1FB32E21C9E9}" type="slidenum">
              <a:rPr lang="ko-KR" altLang="en-US"/>
              <a:pPr/>
              <a:t>3</a:t>
            </a:fld>
            <a:endParaRPr lang="en-US" altLang="ko-KR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0563"/>
            <a:ext cx="4552950" cy="3414712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02E825-EFEA-4E59-8C0C-0DD88F7437A6}" type="slidenum">
              <a:rPr lang="ko-KR" altLang="en-US" smtClean="0">
                <a:ea typeface="굴림" charset="-127"/>
              </a:rPr>
              <a:pPr/>
              <a:t>49</a:t>
            </a:fld>
            <a:endParaRPr lang="en-US" altLang="ko-KR">
              <a:ea typeface="굴림" charset="-127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36A3F0-4B12-4DA4-A459-01A7416FDCE1}" type="slidenum">
              <a:rPr lang="ko-KR" altLang="en-US" smtClean="0">
                <a:ea typeface="굴림" charset="-127"/>
              </a:rPr>
              <a:pPr/>
              <a:t>50</a:t>
            </a:fld>
            <a:endParaRPr lang="en-US" altLang="ko-KR">
              <a:ea typeface="굴림" charset="-127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76BC8E-87A4-4BEF-85B9-E0573559CE8A}" type="slidenum">
              <a:rPr lang="ko-KR" altLang="en-US" smtClean="0">
                <a:ea typeface="굴림" charset="-127"/>
              </a:rPr>
              <a:pPr/>
              <a:t>51</a:t>
            </a:fld>
            <a:endParaRPr lang="en-US" altLang="ko-KR">
              <a:ea typeface="굴림" charset="-127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B622CE-EED2-46DD-9882-A5537D2BC256}" type="slidenum">
              <a:rPr lang="ko-KR" altLang="en-US" smtClean="0">
                <a:ea typeface="굴림" charset="-127"/>
              </a:rPr>
              <a:pPr/>
              <a:t>52</a:t>
            </a:fld>
            <a:endParaRPr lang="en-US" altLang="ko-KR">
              <a:ea typeface="굴림" charset="-127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0F87F-0D43-42A8-BB92-5A188F5A9CB5}" type="slidenum">
              <a:rPr lang="ko-KR" altLang="en-US" smtClean="0">
                <a:ea typeface="굴림" charset="-127"/>
              </a:rPr>
              <a:pPr/>
              <a:t>53</a:t>
            </a:fld>
            <a:endParaRPr lang="en-US" altLang="ko-KR">
              <a:ea typeface="굴림" charset="-127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48AA4F-A30A-44C2-825F-ABD50E4CE973}" type="slidenum">
              <a:rPr lang="ko-KR" altLang="en-US" smtClean="0">
                <a:ea typeface="굴림" charset="-127"/>
              </a:rPr>
              <a:pPr/>
              <a:t>54</a:t>
            </a:fld>
            <a:endParaRPr lang="en-US" altLang="ko-KR">
              <a:ea typeface="굴림" charset="-127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0045D4-FD16-4E3E-8EFA-CE45E2CF6312}" type="slidenum">
              <a:rPr lang="ko-KR" altLang="en-US" smtClean="0">
                <a:ea typeface="굴림" charset="-127"/>
              </a:rPr>
              <a:pPr/>
              <a:t>55</a:t>
            </a:fld>
            <a:endParaRPr lang="en-US" altLang="ko-KR">
              <a:ea typeface="굴림" charset="-127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58490F-0290-42E5-AF74-F5D91D1CA850}" type="slidenum">
              <a:rPr lang="ko-KR" altLang="en-US" smtClean="0">
                <a:ea typeface="굴림" charset="-127"/>
              </a:rPr>
              <a:pPr/>
              <a:t>56</a:t>
            </a:fld>
            <a:endParaRPr lang="en-US" altLang="ko-KR">
              <a:ea typeface="굴림" charset="-127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6" y="690445"/>
            <a:ext cx="4991136" cy="3414189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DA9746-9D41-403A-A232-78725025046E}" type="slidenum">
              <a:rPr lang="ko-KR" altLang="en-US" smtClean="0">
                <a:ea typeface="굴림" charset="-127"/>
              </a:rPr>
              <a:pPr/>
              <a:t>57</a:t>
            </a:fld>
            <a:endParaRPr lang="en-US" altLang="ko-KR">
              <a:ea typeface="굴림" charset="-127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809" y="686056"/>
            <a:ext cx="5011986" cy="342881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6" y="4344534"/>
            <a:ext cx="5029628" cy="4113410"/>
          </a:xfrm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BD928-1473-4E97-B9A7-1FB32E21C9E9}" type="slidenum">
              <a:rPr lang="ko-KR" altLang="en-US"/>
              <a:pPr/>
              <a:t>7</a:t>
            </a:fld>
            <a:endParaRPr lang="en-US" altLang="ko-KR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0563"/>
            <a:ext cx="4552950" cy="3414712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E37EA-FF4F-415E-9C11-FFF99DEB189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6308"/>
            <a:ext cx="8229600" cy="6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4000" b="1"/>
            </a:lvl1pPr>
          </a:lstStyle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827088" y="1052513"/>
            <a:ext cx="7696200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0" name="Line 6"/>
          <p:cNvSpPr>
            <a:spLocks noChangeShapeType="1"/>
          </p:cNvSpPr>
          <p:nvPr userDrawn="1"/>
        </p:nvSpPr>
        <p:spPr bwMode="auto">
          <a:xfrm>
            <a:off x="130632" y="692696"/>
            <a:ext cx="8893175" cy="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05600" y="-6350"/>
            <a:ext cx="2057400" cy="64595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-6350"/>
            <a:ext cx="6019800" cy="64595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 userDrawn="1"/>
        </p:nvSpPr>
        <p:spPr>
          <a:xfrm>
            <a:off x="8462624" y="6544394"/>
            <a:ext cx="629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335A58F-3DED-49C9-8EA0-CD8961F2EF3E}" type="slidenum">
              <a:rPr lang="en-US" altLang="ko-KR" sz="1100" smtClean="0">
                <a:solidFill>
                  <a:prstClr val="black"/>
                </a:solidFill>
              </a:rPr>
              <a:pPr algn="ctr"/>
              <a:t>‹#›</a:t>
            </a:fld>
            <a:endParaRPr lang="ko-KR" altLang="en-US" sz="1100" dirty="0" err="1">
              <a:solidFill>
                <a:prstClr val="black"/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6308"/>
            <a:ext cx="8229600" cy="6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4000" b="1"/>
            </a:lvl1pPr>
          </a:lstStyle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27088" y="1052513"/>
            <a:ext cx="7696200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1" name="Line 6"/>
          <p:cNvSpPr>
            <a:spLocks noChangeShapeType="1"/>
          </p:cNvSpPr>
          <p:nvPr userDrawn="1"/>
        </p:nvSpPr>
        <p:spPr bwMode="auto">
          <a:xfrm>
            <a:off x="130632" y="692696"/>
            <a:ext cx="8893175" cy="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-6350"/>
            <a:ext cx="8229600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088" y="1052513"/>
            <a:ext cx="7696200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2286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43000" y="1600200"/>
            <a:ext cx="6400800" cy="44958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5780A5C0-D093-4149-BC05-C723081A1A0D}" type="slidenum">
              <a:rPr lang="ko-KR" altLang="en-US">
                <a:solidFill>
                  <a:srgbClr val="000000"/>
                </a:solidFill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228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43000" y="1600200"/>
            <a:ext cx="6400800" cy="44958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5780A5C0-D093-4149-BC05-C723081A1A0D}" type="slidenum">
              <a:rPr lang="ko-KR" altLang="en-US">
                <a:solidFill>
                  <a:srgbClr val="000000"/>
                </a:solidFill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7088" y="1052513"/>
            <a:ext cx="3771900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1388" y="1052513"/>
            <a:ext cx="3771900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00" r:id="rId2"/>
    <p:sldLayoutId id="2147483724" r:id="rId3"/>
    <p:sldLayoutId id="2147483725" r:id="rId4"/>
  </p:sldLayoutIdLst>
  <p:transition advClick="0"/>
  <p:hf sldNum="0" hdr="0" ftr="0" dt="0"/>
  <p:txStyles>
    <p:titleStyle>
      <a:lvl1pPr algn="ctr" defTabSz="955675" rtl="0" eaLnBrk="0" fontAlgn="base" latinLnBrk="1" hangingPunct="0">
        <a:spcBef>
          <a:spcPct val="0"/>
        </a:spcBef>
        <a:spcAft>
          <a:spcPct val="0"/>
        </a:spcAft>
        <a:defRPr kumimoji="1" sz="46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5675" rtl="0" eaLnBrk="0" fontAlgn="base" latinLnBrk="1" hangingPunct="0">
        <a:spcBef>
          <a:spcPct val="0"/>
        </a:spcBef>
        <a:spcAft>
          <a:spcPct val="0"/>
        </a:spcAft>
        <a:defRPr kumimoji="1" sz="4600">
          <a:solidFill>
            <a:schemeClr val="tx1"/>
          </a:solidFill>
          <a:latin typeface="굴림" charset="-127"/>
          <a:ea typeface="굴림" charset="-127"/>
        </a:defRPr>
      </a:lvl2pPr>
      <a:lvl3pPr algn="ctr" defTabSz="955675" rtl="0" eaLnBrk="0" fontAlgn="base" latinLnBrk="1" hangingPunct="0">
        <a:spcBef>
          <a:spcPct val="0"/>
        </a:spcBef>
        <a:spcAft>
          <a:spcPct val="0"/>
        </a:spcAft>
        <a:defRPr kumimoji="1" sz="4600">
          <a:solidFill>
            <a:schemeClr val="tx1"/>
          </a:solidFill>
          <a:latin typeface="굴림" charset="-127"/>
          <a:ea typeface="굴림" charset="-127"/>
        </a:defRPr>
      </a:lvl3pPr>
      <a:lvl4pPr algn="ctr" defTabSz="955675" rtl="0" eaLnBrk="0" fontAlgn="base" latinLnBrk="1" hangingPunct="0">
        <a:spcBef>
          <a:spcPct val="0"/>
        </a:spcBef>
        <a:spcAft>
          <a:spcPct val="0"/>
        </a:spcAft>
        <a:defRPr kumimoji="1" sz="4600">
          <a:solidFill>
            <a:schemeClr val="tx1"/>
          </a:solidFill>
          <a:latin typeface="굴림" charset="-127"/>
          <a:ea typeface="굴림" charset="-127"/>
        </a:defRPr>
      </a:lvl4pPr>
      <a:lvl5pPr algn="ctr" defTabSz="955675" rtl="0" eaLnBrk="0" fontAlgn="base" latinLnBrk="1" hangingPunct="0">
        <a:spcBef>
          <a:spcPct val="0"/>
        </a:spcBef>
        <a:spcAft>
          <a:spcPct val="0"/>
        </a:spcAft>
        <a:defRPr kumimoji="1" sz="4600">
          <a:solidFill>
            <a:schemeClr val="tx1"/>
          </a:solidFill>
          <a:latin typeface="굴림" charset="-127"/>
          <a:ea typeface="굴림" charset="-127"/>
        </a:defRPr>
      </a:lvl5pPr>
      <a:lvl6pPr marL="457200" algn="ctr" defTabSz="955675" rtl="0" fontAlgn="base" latinLnBrk="1">
        <a:spcBef>
          <a:spcPct val="0"/>
        </a:spcBef>
        <a:spcAft>
          <a:spcPct val="0"/>
        </a:spcAft>
        <a:defRPr kumimoji="1" sz="4600">
          <a:solidFill>
            <a:schemeClr val="tx1"/>
          </a:solidFill>
          <a:latin typeface="굴림" charset="-127"/>
          <a:ea typeface="굴림" charset="-127"/>
        </a:defRPr>
      </a:lvl6pPr>
      <a:lvl7pPr marL="914400" algn="ctr" defTabSz="955675" rtl="0" fontAlgn="base" latinLnBrk="1">
        <a:spcBef>
          <a:spcPct val="0"/>
        </a:spcBef>
        <a:spcAft>
          <a:spcPct val="0"/>
        </a:spcAft>
        <a:defRPr kumimoji="1" sz="4600">
          <a:solidFill>
            <a:schemeClr val="tx1"/>
          </a:solidFill>
          <a:latin typeface="굴림" charset="-127"/>
          <a:ea typeface="굴림" charset="-127"/>
        </a:defRPr>
      </a:lvl7pPr>
      <a:lvl8pPr marL="1371600" algn="ctr" defTabSz="955675" rtl="0" fontAlgn="base" latinLnBrk="1">
        <a:spcBef>
          <a:spcPct val="0"/>
        </a:spcBef>
        <a:spcAft>
          <a:spcPct val="0"/>
        </a:spcAft>
        <a:defRPr kumimoji="1" sz="4600">
          <a:solidFill>
            <a:schemeClr val="tx1"/>
          </a:solidFill>
          <a:latin typeface="굴림" charset="-127"/>
          <a:ea typeface="굴림" charset="-127"/>
        </a:defRPr>
      </a:lvl8pPr>
      <a:lvl9pPr marL="1828800" algn="ctr" defTabSz="955675" rtl="0" fontAlgn="base" latinLnBrk="1">
        <a:spcBef>
          <a:spcPct val="0"/>
        </a:spcBef>
        <a:spcAft>
          <a:spcPct val="0"/>
        </a:spcAft>
        <a:defRPr kumimoji="1" sz="4600">
          <a:solidFill>
            <a:schemeClr val="tx1"/>
          </a:solidFill>
          <a:latin typeface="굴림" charset="-127"/>
          <a:ea typeface="굴림" charset="-127"/>
        </a:defRPr>
      </a:lvl9pPr>
    </p:titleStyle>
    <p:bodyStyle>
      <a:lvl1pPr marL="357188" indent="-357188" algn="l" defTabSz="955675" rtl="0" eaLnBrk="0" fontAlgn="base" latinLnBrk="1" hangingPunct="0">
        <a:spcBef>
          <a:spcPct val="20000"/>
        </a:spcBef>
        <a:spcAft>
          <a:spcPct val="0"/>
        </a:spcAft>
        <a:buFont typeface="굴림" charset="-127"/>
        <a:buChar char="•"/>
        <a:defRPr kumimoji="1" sz="3400">
          <a:solidFill>
            <a:schemeClr val="tx1"/>
          </a:solidFill>
          <a:latin typeface="+mn-lt"/>
          <a:ea typeface="+mn-ea"/>
          <a:cs typeface="+mn-cs"/>
        </a:defRPr>
      </a:lvl1pPr>
      <a:lvl2pPr marL="776288" indent="-298450" algn="l" defTabSz="955675" rtl="0" eaLnBrk="0" fontAlgn="base" latinLnBrk="1" hangingPunct="0">
        <a:spcBef>
          <a:spcPct val="20000"/>
        </a:spcBef>
        <a:spcAft>
          <a:spcPct val="0"/>
        </a:spcAft>
        <a:buFont typeface="굴림" charset="-127"/>
        <a:buChar char="–"/>
        <a:defRPr kumimoji="1" sz="2900">
          <a:solidFill>
            <a:schemeClr val="tx1"/>
          </a:solidFill>
          <a:latin typeface="+mn-lt"/>
          <a:ea typeface="+mn-ea"/>
        </a:defRPr>
      </a:lvl2pPr>
      <a:lvl3pPr marL="1195388" indent="-238125" algn="l" defTabSz="955675" rtl="0" eaLnBrk="0" fontAlgn="base" latinLnBrk="1" hangingPunct="0">
        <a:spcBef>
          <a:spcPct val="20000"/>
        </a:spcBef>
        <a:spcAft>
          <a:spcPct val="0"/>
        </a:spcAft>
        <a:buFont typeface="굴림" charset="-127"/>
        <a:buChar char="•"/>
        <a:defRPr kumimoji="1" sz="2500">
          <a:solidFill>
            <a:schemeClr val="tx1"/>
          </a:solidFill>
          <a:latin typeface="+mn-lt"/>
          <a:ea typeface="+mn-ea"/>
        </a:defRPr>
      </a:lvl3pPr>
      <a:lvl4pPr marL="1674813" indent="-238125" algn="l" defTabSz="955675" rtl="0" eaLnBrk="0" fontAlgn="base" latinLnBrk="1" hangingPunct="0">
        <a:spcBef>
          <a:spcPct val="20000"/>
        </a:spcBef>
        <a:spcAft>
          <a:spcPct val="0"/>
        </a:spcAft>
        <a:buFont typeface="굴림" charset="-127"/>
        <a:buChar char="–"/>
        <a:defRPr kumimoji="1" sz="2100">
          <a:solidFill>
            <a:schemeClr val="tx1"/>
          </a:solidFill>
          <a:latin typeface="+mn-lt"/>
          <a:ea typeface="+mn-ea"/>
        </a:defRPr>
      </a:lvl4pPr>
      <a:lvl5pPr marL="2152650" indent="-238125" algn="l" defTabSz="955675" rtl="0" eaLnBrk="0" fontAlgn="base" latinLnBrk="1" hangingPunct="0">
        <a:spcBef>
          <a:spcPct val="20000"/>
        </a:spcBef>
        <a:spcAft>
          <a:spcPct val="0"/>
        </a:spcAft>
        <a:buFont typeface="굴림" charset="-127"/>
        <a:buChar char="»"/>
        <a:defRPr kumimoji="1" sz="2100">
          <a:solidFill>
            <a:schemeClr val="tx1"/>
          </a:solidFill>
          <a:latin typeface="+mn-lt"/>
          <a:ea typeface="+mn-ea"/>
        </a:defRPr>
      </a:lvl5pPr>
      <a:lvl6pPr marL="2609850" indent="-238125" algn="l" defTabSz="955675" rtl="0" fontAlgn="base" latinLnBrk="1">
        <a:spcBef>
          <a:spcPct val="20000"/>
        </a:spcBef>
        <a:spcAft>
          <a:spcPct val="0"/>
        </a:spcAft>
        <a:buFont typeface="굴림" charset="-127"/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67050" indent="-238125" algn="l" defTabSz="955675" rtl="0" fontAlgn="base" latinLnBrk="1">
        <a:spcBef>
          <a:spcPct val="20000"/>
        </a:spcBef>
        <a:spcAft>
          <a:spcPct val="0"/>
        </a:spcAft>
        <a:buFont typeface="굴림" charset="-127"/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4250" indent="-238125" algn="l" defTabSz="955675" rtl="0" fontAlgn="base" latinLnBrk="1">
        <a:spcBef>
          <a:spcPct val="20000"/>
        </a:spcBef>
        <a:spcAft>
          <a:spcPct val="0"/>
        </a:spcAft>
        <a:buFont typeface="굴림" charset="-127"/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1450" indent="-238125" algn="l" defTabSz="955675" rtl="0" fontAlgn="base" latinLnBrk="1">
        <a:spcBef>
          <a:spcPct val="20000"/>
        </a:spcBef>
        <a:spcAft>
          <a:spcPct val="0"/>
        </a:spcAft>
        <a:buFont typeface="굴림" charset="-127"/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-635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052513"/>
            <a:ext cx="769620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395288" y="908050"/>
            <a:ext cx="8497887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200">
              <a:solidFill>
                <a:srgbClr val="FFFF00"/>
              </a:solidFill>
              <a:ea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굴림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굴림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굴림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굴림" pitchFamily="50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11000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Char char="•"/>
        <a:defRPr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4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4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3.png"/><Relationship Id="rId4" Type="http://schemas.openxmlformats.org/officeDocument/2006/relationships/image" Target="../media/image25.jpe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4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3.png"/><Relationship Id="rId4" Type="http://schemas.openxmlformats.org/officeDocument/2006/relationships/image" Target="../media/image25.jpe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5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5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3.png"/><Relationship Id="rId4" Type="http://schemas.openxmlformats.org/officeDocument/2006/relationships/image" Target="../media/image24.jpe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5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3.png"/><Relationship Id="rId4" Type="http://schemas.openxmlformats.org/officeDocument/2006/relationships/image" Target="../media/image24.jpe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7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6.jpeg"/><Relationship Id="rId15" Type="http://schemas.openxmlformats.org/officeDocument/2006/relationships/image" Target="../media/image39.gif"/><Relationship Id="rId10" Type="http://schemas.openxmlformats.org/officeDocument/2006/relationships/image" Target="../media/image34.gif"/><Relationship Id="rId4" Type="http://schemas.openxmlformats.org/officeDocument/2006/relationships/image" Target="../media/image24.jpeg"/><Relationship Id="rId9" Type="http://schemas.openxmlformats.org/officeDocument/2006/relationships/image" Target="../media/image27.png"/><Relationship Id="rId1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g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8.png"/><Relationship Id="rId18" Type="http://schemas.openxmlformats.org/officeDocument/2006/relationships/image" Target="../media/image53.jpeg"/><Relationship Id="rId3" Type="http://schemas.openxmlformats.org/officeDocument/2006/relationships/tags" Target="../tags/tag3.xml"/><Relationship Id="rId21" Type="http://schemas.openxmlformats.org/officeDocument/2006/relationships/image" Target="../media/image56.pn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2.jpeg"/><Relationship Id="rId2" Type="http://schemas.openxmlformats.org/officeDocument/2006/relationships/tags" Target="../tags/tag2.xml"/><Relationship Id="rId16" Type="http://schemas.openxmlformats.org/officeDocument/2006/relationships/image" Target="../media/image51.png"/><Relationship Id="rId20" Type="http://schemas.openxmlformats.org/officeDocument/2006/relationships/image" Target="../media/image55.gi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50.png"/><Relationship Id="rId10" Type="http://schemas.openxmlformats.org/officeDocument/2006/relationships/tags" Target="../tags/tag10.xml"/><Relationship Id="rId19" Type="http://schemas.openxmlformats.org/officeDocument/2006/relationships/image" Target="../media/image5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wmf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1604FC-2FB8-4E80-AE0E-CEF2D2F95F02}" type="slidenum">
              <a:rPr lang="ko-KR" altLang="en-US" smtClean="0">
                <a:solidFill>
                  <a:srgbClr val="000000"/>
                </a:solidFill>
                <a:latin typeface="훈민예서체B" pitchFamily="17" charset="-127"/>
                <a:ea typeface="훈민예서체B" pitchFamily="17" charset="-127"/>
              </a:rPr>
              <a:pPr/>
              <a:t>1</a:t>
            </a:fld>
            <a:endParaRPr lang="en-US" altLang="ko-KR">
              <a:solidFill>
                <a:srgbClr val="000000"/>
              </a:solidFill>
              <a:latin typeface="훈민예서체B" pitchFamily="17" charset="-127"/>
              <a:ea typeface="훈민예서체B" pitchFamily="17" charset="-127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2000250"/>
            <a:ext cx="8131175" cy="1933575"/>
          </a:xfrm>
          <a:noFill/>
        </p:spPr>
        <p:txBody>
          <a:bodyPr/>
          <a:lstStyle/>
          <a:p>
            <a:pPr algn="ctr"/>
            <a:r>
              <a:rPr lang="en-US" altLang="ko-KR" sz="4800" dirty="0" err="1">
                <a:latin typeface="훈민예서체B" pitchFamily="17" charset="-127"/>
                <a:ea typeface="훈민예서체B" pitchFamily="17" charset="-127"/>
              </a:rPr>
              <a:t>IoT</a:t>
            </a:r>
            <a:br>
              <a:rPr lang="ko-KR" altLang="en-US" dirty="0">
                <a:latin typeface="훈민예서체B" pitchFamily="17" charset="-127"/>
                <a:ea typeface="훈민예서체B" pitchFamily="17" charset="-127"/>
              </a:rPr>
            </a:br>
            <a:br>
              <a:rPr lang="ko-KR" altLang="en-US" dirty="0">
                <a:latin typeface="훈민예서체B" pitchFamily="17" charset="-127"/>
                <a:ea typeface="훈민예서체B" pitchFamily="17" charset="-127"/>
              </a:rPr>
            </a:br>
            <a:r>
              <a:rPr lang="en-US" altLang="ko-KR" sz="3600" dirty="0">
                <a:latin typeface="훈민예서체B" pitchFamily="17" charset="-127"/>
                <a:ea typeface="훈민예서체B" pitchFamily="17" charset="-127"/>
              </a:rPr>
              <a:t>a viewpoint from OIC experience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029200"/>
            <a:ext cx="6400800" cy="1371600"/>
          </a:xfrm>
          <a:noFill/>
        </p:spPr>
        <p:txBody>
          <a:bodyPr/>
          <a:lstStyle/>
          <a:p>
            <a:r>
              <a:rPr lang="ko-KR" altLang="ko-KR">
                <a:latin typeface="훈민예서체B" pitchFamily="17" charset="-127"/>
                <a:ea typeface="훈민예서체B" pitchFamily="17" charset="-127"/>
              </a:rPr>
              <a:t> 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685800" y="4929188"/>
            <a:ext cx="7772400" cy="145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err="1">
                <a:solidFill>
                  <a:srgbClr val="000000"/>
                </a:solidFill>
                <a:latin typeface="휴먼옛체" pitchFamily="18" charset="-127"/>
                <a:ea typeface="휴먼옛체" pitchFamily="18" charset="-127"/>
              </a:rPr>
              <a:t>JinHyeock</a:t>
            </a:r>
            <a:r>
              <a:rPr lang="en-US" altLang="ko-KR" sz="2400" dirty="0">
                <a:solidFill>
                  <a:srgbClr val="000000"/>
                </a:solidFill>
                <a:latin typeface="휴먼옛체" pitchFamily="18" charset="-127"/>
                <a:ea typeface="휴먼옛체" pitchFamily="18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휴먼옛체" pitchFamily="18" charset="-127"/>
                <a:ea typeface="휴먼옛체" pitchFamily="18" charset="-127"/>
              </a:rPr>
              <a:t>Choi</a:t>
            </a:r>
            <a:endParaRPr lang="en-US" altLang="ko-KR" sz="2400" dirty="0">
              <a:solidFill>
                <a:srgbClr val="000000"/>
              </a:solidFill>
              <a:latin typeface="휴먼옛체" pitchFamily="18" charset="-127"/>
              <a:ea typeface="휴먼옛체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000000"/>
                </a:solidFill>
                <a:latin typeface="휴먼옛체" pitchFamily="18" charset="-127"/>
                <a:ea typeface="휴먼옛체" pitchFamily="18" charset="-127"/>
              </a:rPr>
              <a:t>jinchoe@samsung.com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pic>
        <p:nvPicPr>
          <p:cNvPr id="268298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stCxn id="268298" idx="2"/>
            <a:endCxn id="268294" idx="1"/>
          </p:cNvCxnSpPr>
          <p:nvPr/>
        </p:nvCxnSpPr>
        <p:spPr>
          <a:xfrm>
            <a:off x="1202852" y="3429000"/>
            <a:ext cx="99288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30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21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26" name="직선 연결선 25"/>
          <p:cNvCxnSpPr>
            <a:stCxn id="24" idx="0"/>
            <a:endCxn id="268294" idx="2"/>
          </p:cNvCxnSpPr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5"/>
          <p:cNvSpPr txBox="1"/>
          <p:nvPr/>
        </p:nvSpPr>
        <p:spPr>
          <a:xfrm>
            <a:off x="1763688" y="85497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  <a:ea typeface="+mn-ea"/>
              </a:rPr>
              <a:t>Monitoring with sensors </a:t>
            </a:r>
            <a:endParaRPr lang="en-US" altLang="ko-KR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763688" y="127448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0. Event occurrence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63688" y="1583046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 Request sensor for data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763688" y="191029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2. Response with data</a:t>
            </a:r>
          </a:p>
        </p:txBody>
      </p:sp>
      <p:grpSp>
        <p:nvGrpSpPr>
          <p:cNvPr id="66" name="그룹 5"/>
          <p:cNvGrpSpPr/>
          <p:nvPr/>
        </p:nvGrpSpPr>
        <p:grpSpPr>
          <a:xfrm>
            <a:off x="580570" y="2598059"/>
            <a:ext cx="6807201" cy="3062512"/>
            <a:chOff x="580570" y="2598059"/>
            <a:chExt cx="6807201" cy="3062512"/>
          </a:xfrm>
        </p:grpSpPr>
        <p:sp>
          <p:nvSpPr>
            <p:cNvPr id="67" name="자유형 66"/>
            <p:cNvSpPr/>
            <p:nvPr/>
          </p:nvSpPr>
          <p:spPr>
            <a:xfrm>
              <a:off x="580570" y="2598059"/>
              <a:ext cx="6081486" cy="1872342"/>
            </a:xfrm>
            <a:custGeom>
              <a:avLst/>
              <a:gdLst>
                <a:gd name="connsiteX0" fmla="*/ 5950857 w 6081486"/>
                <a:gd name="connsiteY0" fmla="*/ 0 h 1872342"/>
                <a:gd name="connsiteX1" fmla="*/ 5849257 w 6081486"/>
                <a:gd name="connsiteY1" fmla="*/ 595085 h 1872342"/>
                <a:gd name="connsiteX2" fmla="*/ 4557485 w 6081486"/>
                <a:gd name="connsiteY2" fmla="*/ 885371 h 1872342"/>
                <a:gd name="connsiteX3" fmla="*/ 2743200 w 6081486"/>
                <a:gd name="connsiteY3" fmla="*/ 1190171 h 1872342"/>
                <a:gd name="connsiteX4" fmla="*/ 2481943 w 6081486"/>
                <a:gd name="connsiteY4" fmla="*/ 1625600 h 1872342"/>
                <a:gd name="connsiteX5" fmla="*/ 1669143 w 6081486"/>
                <a:gd name="connsiteY5" fmla="*/ 1669142 h 1872342"/>
                <a:gd name="connsiteX6" fmla="*/ 580571 w 6081486"/>
                <a:gd name="connsiteY6" fmla="*/ 1465942 h 1872342"/>
                <a:gd name="connsiteX7" fmla="*/ 0 w 6081486"/>
                <a:gd name="connsiteY7" fmla="*/ 1872342 h 1872342"/>
                <a:gd name="connsiteX8" fmla="*/ 0 w 6081486"/>
                <a:gd name="connsiteY8" fmla="*/ 1872342 h 18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1486" h="1872342">
                  <a:moveTo>
                    <a:pt x="5950857" y="0"/>
                  </a:moveTo>
                  <a:cubicBezTo>
                    <a:pt x="6016171" y="223761"/>
                    <a:pt x="6081486" y="447523"/>
                    <a:pt x="5849257" y="595085"/>
                  </a:cubicBezTo>
                  <a:cubicBezTo>
                    <a:pt x="5617028" y="742647"/>
                    <a:pt x="5075161" y="786190"/>
                    <a:pt x="4557485" y="885371"/>
                  </a:cubicBezTo>
                  <a:cubicBezTo>
                    <a:pt x="4039809" y="984552"/>
                    <a:pt x="3089124" y="1066800"/>
                    <a:pt x="2743200" y="1190171"/>
                  </a:cubicBezTo>
                  <a:cubicBezTo>
                    <a:pt x="2397276" y="1313542"/>
                    <a:pt x="2660953" y="1545771"/>
                    <a:pt x="2481943" y="1625600"/>
                  </a:cubicBezTo>
                  <a:cubicBezTo>
                    <a:pt x="2302933" y="1705429"/>
                    <a:pt x="1986038" y="1695752"/>
                    <a:pt x="1669143" y="1669142"/>
                  </a:cubicBezTo>
                  <a:cubicBezTo>
                    <a:pt x="1352248" y="1642532"/>
                    <a:pt x="858761" y="1432075"/>
                    <a:pt x="580571" y="1465942"/>
                  </a:cubicBezTo>
                  <a:cubicBezTo>
                    <a:pt x="302381" y="1499809"/>
                    <a:pt x="0" y="1872342"/>
                    <a:pt x="0" y="1872342"/>
                  </a:cubicBezTo>
                  <a:lnTo>
                    <a:pt x="0" y="1872342"/>
                  </a:lnTo>
                </a:path>
              </a:pathLst>
            </a:cu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1376438" y="3560838"/>
              <a:ext cx="6011333" cy="2099733"/>
            </a:xfrm>
            <a:custGeom>
              <a:avLst/>
              <a:gdLst>
                <a:gd name="connsiteX0" fmla="*/ 6011333 w 6011333"/>
                <a:gd name="connsiteY0" fmla="*/ 836991 h 2099733"/>
                <a:gd name="connsiteX1" fmla="*/ 5488819 w 6011333"/>
                <a:gd name="connsiteY1" fmla="*/ 299962 h 2099733"/>
                <a:gd name="connsiteX2" fmla="*/ 4037391 w 6011333"/>
                <a:gd name="connsiteY2" fmla="*/ 38705 h 2099733"/>
                <a:gd name="connsiteX3" fmla="*/ 1831219 w 6011333"/>
                <a:gd name="connsiteY3" fmla="*/ 532191 h 2099733"/>
                <a:gd name="connsiteX4" fmla="*/ 1511905 w 6011333"/>
                <a:gd name="connsiteY4" fmla="*/ 1025676 h 2099733"/>
                <a:gd name="connsiteX5" fmla="*/ 713619 w 6011333"/>
                <a:gd name="connsiteY5" fmla="*/ 1359505 h 2099733"/>
                <a:gd name="connsiteX6" fmla="*/ 118533 w 6011333"/>
                <a:gd name="connsiteY6" fmla="*/ 1562705 h 2099733"/>
                <a:gd name="connsiteX7" fmla="*/ 2419 w 6011333"/>
                <a:gd name="connsiteY7" fmla="*/ 2099733 h 2099733"/>
                <a:gd name="connsiteX8" fmla="*/ 2419 w 6011333"/>
                <a:gd name="connsiteY8" fmla="*/ 2099733 h 20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333" h="2099733">
                  <a:moveTo>
                    <a:pt x="6011333" y="836991"/>
                  </a:moveTo>
                  <a:cubicBezTo>
                    <a:pt x="5914571" y="635000"/>
                    <a:pt x="5817809" y="433010"/>
                    <a:pt x="5488819" y="299962"/>
                  </a:cubicBezTo>
                  <a:cubicBezTo>
                    <a:pt x="5159829" y="166914"/>
                    <a:pt x="4646991" y="0"/>
                    <a:pt x="4037391" y="38705"/>
                  </a:cubicBezTo>
                  <a:cubicBezTo>
                    <a:pt x="3427791" y="77410"/>
                    <a:pt x="2252133" y="367696"/>
                    <a:pt x="1831219" y="532191"/>
                  </a:cubicBezTo>
                  <a:cubicBezTo>
                    <a:pt x="1410305" y="696686"/>
                    <a:pt x="1698172" y="887790"/>
                    <a:pt x="1511905" y="1025676"/>
                  </a:cubicBezTo>
                  <a:cubicBezTo>
                    <a:pt x="1325638" y="1163562"/>
                    <a:pt x="945848" y="1270000"/>
                    <a:pt x="713619" y="1359505"/>
                  </a:cubicBezTo>
                  <a:cubicBezTo>
                    <a:pt x="481390" y="1449010"/>
                    <a:pt x="237066" y="1439334"/>
                    <a:pt x="118533" y="1562705"/>
                  </a:cubicBezTo>
                  <a:cubicBezTo>
                    <a:pt x="0" y="1686076"/>
                    <a:pt x="2419" y="2099733"/>
                    <a:pt x="2419" y="2099733"/>
                  </a:cubicBezTo>
                  <a:lnTo>
                    <a:pt x="2419" y="2099733"/>
                  </a:lnTo>
                </a:path>
              </a:pathLst>
            </a:cu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82620" y="2492896"/>
            <a:ext cx="7113716" cy="3208881"/>
            <a:chOff x="482620" y="2492896"/>
            <a:chExt cx="7113716" cy="3208881"/>
          </a:xfrm>
        </p:grpSpPr>
        <p:sp>
          <p:nvSpPr>
            <p:cNvPr id="70" name="자유형 69"/>
            <p:cNvSpPr/>
            <p:nvPr/>
          </p:nvSpPr>
          <p:spPr>
            <a:xfrm>
              <a:off x="1585003" y="3602044"/>
              <a:ext cx="6011333" cy="2099733"/>
            </a:xfrm>
            <a:custGeom>
              <a:avLst/>
              <a:gdLst>
                <a:gd name="connsiteX0" fmla="*/ 6011333 w 6011333"/>
                <a:gd name="connsiteY0" fmla="*/ 836991 h 2099733"/>
                <a:gd name="connsiteX1" fmla="*/ 5488819 w 6011333"/>
                <a:gd name="connsiteY1" fmla="*/ 299962 h 2099733"/>
                <a:gd name="connsiteX2" fmla="*/ 4037391 w 6011333"/>
                <a:gd name="connsiteY2" fmla="*/ 38705 h 2099733"/>
                <a:gd name="connsiteX3" fmla="*/ 1831219 w 6011333"/>
                <a:gd name="connsiteY3" fmla="*/ 532191 h 2099733"/>
                <a:gd name="connsiteX4" fmla="*/ 1511905 w 6011333"/>
                <a:gd name="connsiteY4" fmla="*/ 1025676 h 2099733"/>
                <a:gd name="connsiteX5" fmla="*/ 713619 w 6011333"/>
                <a:gd name="connsiteY5" fmla="*/ 1359505 h 2099733"/>
                <a:gd name="connsiteX6" fmla="*/ 118533 w 6011333"/>
                <a:gd name="connsiteY6" fmla="*/ 1562705 h 2099733"/>
                <a:gd name="connsiteX7" fmla="*/ 2419 w 6011333"/>
                <a:gd name="connsiteY7" fmla="*/ 2099733 h 2099733"/>
                <a:gd name="connsiteX8" fmla="*/ 2419 w 6011333"/>
                <a:gd name="connsiteY8" fmla="*/ 2099733 h 20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333" h="2099733">
                  <a:moveTo>
                    <a:pt x="6011333" y="836991"/>
                  </a:moveTo>
                  <a:cubicBezTo>
                    <a:pt x="5914571" y="635000"/>
                    <a:pt x="5817809" y="433010"/>
                    <a:pt x="5488819" y="299962"/>
                  </a:cubicBezTo>
                  <a:cubicBezTo>
                    <a:pt x="5159829" y="166914"/>
                    <a:pt x="4646991" y="0"/>
                    <a:pt x="4037391" y="38705"/>
                  </a:cubicBezTo>
                  <a:cubicBezTo>
                    <a:pt x="3427791" y="77410"/>
                    <a:pt x="2252133" y="367696"/>
                    <a:pt x="1831219" y="532191"/>
                  </a:cubicBezTo>
                  <a:cubicBezTo>
                    <a:pt x="1410305" y="696686"/>
                    <a:pt x="1698172" y="887790"/>
                    <a:pt x="1511905" y="1025676"/>
                  </a:cubicBezTo>
                  <a:cubicBezTo>
                    <a:pt x="1325638" y="1163562"/>
                    <a:pt x="945848" y="1270000"/>
                    <a:pt x="713619" y="1359505"/>
                  </a:cubicBezTo>
                  <a:cubicBezTo>
                    <a:pt x="481390" y="1449010"/>
                    <a:pt x="237066" y="1439334"/>
                    <a:pt x="118533" y="1562705"/>
                  </a:cubicBezTo>
                  <a:cubicBezTo>
                    <a:pt x="0" y="1686076"/>
                    <a:pt x="2419" y="2099733"/>
                    <a:pt x="2419" y="2099733"/>
                  </a:cubicBezTo>
                  <a:lnTo>
                    <a:pt x="2419" y="2099733"/>
                  </a:lnTo>
                </a:path>
              </a:pathLst>
            </a:custGeom>
            <a:ln w="28575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482620" y="2492896"/>
              <a:ext cx="6081486" cy="1872342"/>
            </a:xfrm>
            <a:custGeom>
              <a:avLst/>
              <a:gdLst>
                <a:gd name="connsiteX0" fmla="*/ 5950857 w 6081486"/>
                <a:gd name="connsiteY0" fmla="*/ 0 h 1872342"/>
                <a:gd name="connsiteX1" fmla="*/ 5849257 w 6081486"/>
                <a:gd name="connsiteY1" fmla="*/ 595085 h 1872342"/>
                <a:gd name="connsiteX2" fmla="*/ 4557485 w 6081486"/>
                <a:gd name="connsiteY2" fmla="*/ 885371 h 1872342"/>
                <a:gd name="connsiteX3" fmla="*/ 2743200 w 6081486"/>
                <a:gd name="connsiteY3" fmla="*/ 1190171 h 1872342"/>
                <a:gd name="connsiteX4" fmla="*/ 2481943 w 6081486"/>
                <a:gd name="connsiteY4" fmla="*/ 1625600 h 1872342"/>
                <a:gd name="connsiteX5" fmla="*/ 1669143 w 6081486"/>
                <a:gd name="connsiteY5" fmla="*/ 1669142 h 1872342"/>
                <a:gd name="connsiteX6" fmla="*/ 580571 w 6081486"/>
                <a:gd name="connsiteY6" fmla="*/ 1465942 h 1872342"/>
                <a:gd name="connsiteX7" fmla="*/ 0 w 6081486"/>
                <a:gd name="connsiteY7" fmla="*/ 1872342 h 1872342"/>
                <a:gd name="connsiteX8" fmla="*/ 0 w 6081486"/>
                <a:gd name="connsiteY8" fmla="*/ 1872342 h 18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1486" h="1872342">
                  <a:moveTo>
                    <a:pt x="5950857" y="0"/>
                  </a:moveTo>
                  <a:cubicBezTo>
                    <a:pt x="6016171" y="223761"/>
                    <a:pt x="6081486" y="447523"/>
                    <a:pt x="5849257" y="595085"/>
                  </a:cubicBezTo>
                  <a:cubicBezTo>
                    <a:pt x="5617028" y="742647"/>
                    <a:pt x="5075161" y="786190"/>
                    <a:pt x="4557485" y="885371"/>
                  </a:cubicBezTo>
                  <a:cubicBezTo>
                    <a:pt x="4039809" y="984552"/>
                    <a:pt x="3089124" y="1066800"/>
                    <a:pt x="2743200" y="1190171"/>
                  </a:cubicBezTo>
                  <a:cubicBezTo>
                    <a:pt x="2397276" y="1313542"/>
                    <a:pt x="2660953" y="1545771"/>
                    <a:pt x="2481943" y="1625600"/>
                  </a:cubicBezTo>
                  <a:cubicBezTo>
                    <a:pt x="2302933" y="1705429"/>
                    <a:pt x="1986038" y="1695752"/>
                    <a:pt x="1669143" y="1669142"/>
                  </a:cubicBezTo>
                  <a:cubicBezTo>
                    <a:pt x="1352248" y="1642532"/>
                    <a:pt x="858761" y="1432075"/>
                    <a:pt x="580571" y="1465942"/>
                  </a:cubicBezTo>
                  <a:cubicBezTo>
                    <a:pt x="302381" y="1499809"/>
                    <a:pt x="0" y="1872342"/>
                    <a:pt x="0" y="1872342"/>
                  </a:cubicBezTo>
                  <a:lnTo>
                    <a:pt x="0" y="1872342"/>
                  </a:lnTo>
                </a:path>
              </a:pathLst>
            </a:custGeom>
            <a:ln w="28575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(conceptual)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Architecture &amp; Procedures</a:t>
            </a:r>
            <a:endParaRPr lang="ko-KR" altLang="en-US" sz="3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pic>
        <p:nvPicPr>
          <p:cNvPr id="268298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stCxn id="268298" idx="2"/>
            <a:endCxn id="268294" idx="1"/>
          </p:cNvCxnSpPr>
          <p:nvPr/>
        </p:nvCxnSpPr>
        <p:spPr>
          <a:xfrm>
            <a:off x="1202852" y="3429000"/>
            <a:ext cx="99288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30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21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26" name="직선 연결선 25"/>
          <p:cNvCxnSpPr>
            <a:stCxn id="24" idx="0"/>
            <a:endCxn id="268294" idx="2"/>
          </p:cNvCxnSpPr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5"/>
          <p:cNvSpPr txBox="1"/>
          <p:nvPr/>
        </p:nvSpPr>
        <p:spPr>
          <a:xfrm>
            <a:off x="1763688" y="85497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  <a:ea typeface="+mn-ea"/>
              </a:rPr>
              <a:t>Monitoring with sensors </a:t>
            </a:r>
            <a:endParaRPr lang="en-US" altLang="ko-KR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763688" y="127448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0. Event occurrence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63688" y="1583046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 Request sensor for data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763688" y="191029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2. Response with data</a:t>
            </a:r>
          </a:p>
        </p:txBody>
      </p:sp>
      <p:grpSp>
        <p:nvGrpSpPr>
          <p:cNvPr id="3" name="그룹 68"/>
          <p:cNvGrpSpPr/>
          <p:nvPr/>
        </p:nvGrpSpPr>
        <p:grpSpPr>
          <a:xfrm>
            <a:off x="482620" y="2492896"/>
            <a:ext cx="7113716" cy="3208881"/>
            <a:chOff x="482620" y="2492896"/>
            <a:chExt cx="7113716" cy="3208881"/>
          </a:xfrm>
        </p:grpSpPr>
        <p:sp>
          <p:nvSpPr>
            <p:cNvPr id="70" name="자유형 69"/>
            <p:cNvSpPr/>
            <p:nvPr/>
          </p:nvSpPr>
          <p:spPr>
            <a:xfrm>
              <a:off x="1585003" y="3602044"/>
              <a:ext cx="6011333" cy="2099733"/>
            </a:xfrm>
            <a:custGeom>
              <a:avLst/>
              <a:gdLst>
                <a:gd name="connsiteX0" fmla="*/ 6011333 w 6011333"/>
                <a:gd name="connsiteY0" fmla="*/ 836991 h 2099733"/>
                <a:gd name="connsiteX1" fmla="*/ 5488819 w 6011333"/>
                <a:gd name="connsiteY1" fmla="*/ 299962 h 2099733"/>
                <a:gd name="connsiteX2" fmla="*/ 4037391 w 6011333"/>
                <a:gd name="connsiteY2" fmla="*/ 38705 h 2099733"/>
                <a:gd name="connsiteX3" fmla="*/ 1831219 w 6011333"/>
                <a:gd name="connsiteY3" fmla="*/ 532191 h 2099733"/>
                <a:gd name="connsiteX4" fmla="*/ 1511905 w 6011333"/>
                <a:gd name="connsiteY4" fmla="*/ 1025676 h 2099733"/>
                <a:gd name="connsiteX5" fmla="*/ 713619 w 6011333"/>
                <a:gd name="connsiteY5" fmla="*/ 1359505 h 2099733"/>
                <a:gd name="connsiteX6" fmla="*/ 118533 w 6011333"/>
                <a:gd name="connsiteY6" fmla="*/ 1562705 h 2099733"/>
                <a:gd name="connsiteX7" fmla="*/ 2419 w 6011333"/>
                <a:gd name="connsiteY7" fmla="*/ 2099733 h 2099733"/>
                <a:gd name="connsiteX8" fmla="*/ 2419 w 6011333"/>
                <a:gd name="connsiteY8" fmla="*/ 2099733 h 20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333" h="2099733">
                  <a:moveTo>
                    <a:pt x="6011333" y="836991"/>
                  </a:moveTo>
                  <a:cubicBezTo>
                    <a:pt x="5914571" y="635000"/>
                    <a:pt x="5817809" y="433010"/>
                    <a:pt x="5488819" y="299962"/>
                  </a:cubicBezTo>
                  <a:cubicBezTo>
                    <a:pt x="5159829" y="166914"/>
                    <a:pt x="4646991" y="0"/>
                    <a:pt x="4037391" y="38705"/>
                  </a:cubicBezTo>
                  <a:cubicBezTo>
                    <a:pt x="3427791" y="77410"/>
                    <a:pt x="2252133" y="367696"/>
                    <a:pt x="1831219" y="532191"/>
                  </a:cubicBezTo>
                  <a:cubicBezTo>
                    <a:pt x="1410305" y="696686"/>
                    <a:pt x="1698172" y="887790"/>
                    <a:pt x="1511905" y="1025676"/>
                  </a:cubicBezTo>
                  <a:cubicBezTo>
                    <a:pt x="1325638" y="1163562"/>
                    <a:pt x="945848" y="1270000"/>
                    <a:pt x="713619" y="1359505"/>
                  </a:cubicBezTo>
                  <a:cubicBezTo>
                    <a:pt x="481390" y="1449010"/>
                    <a:pt x="237066" y="1439334"/>
                    <a:pt x="118533" y="1562705"/>
                  </a:cubicBezTo>
                  <a:cubicBezTo>
                    <a:pt x="0" y="1686076"/>
                    <a:pt x="2419" y="2099733"/>
                    <a:pt x="2419" y="2099733"/>
                  </a:cubicBezTo>
                  <a:lnTo>
                    <a:pt x="2419" y="2099733"/>
                  </a:lnTo>
                </a:path>
              </a:pathLst>
            </a:custGeom>
            <a:ln w="28575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482620" y="2492896"/>
              <a:ext cx="6081486" cy="1872342"/>
            </a:xfrm>
            <a:custGeom>
              <a:avLst/>
              <a:gdLst>
                <a:gd name="connsiteX0" fmla="*/ 5950857 w 6081486"/>
                <a:gd name="connsiteY0" fmla="*/ 0 h 1872342"/>
                <a:gd name="connsiteX1" fmla="*/ 5849257 w 6081486"/>
                <a:gd name="connsiteY1" fmla="*/ 595085 h 1872342"/>
                <a:gd name="connsiteX2" fmla="*/ 4557485 w 6081486"/>
                <a:gd name="connsiteY2" fmla="*/ 885371 h 1872342"/>
                <a:gd name="connsiteX3" fmla="*/ 2743200 w 6081486"/>
                <a:gd name="connsiteY3" fmla="*/ 1190171 h 1872342"/>
                <a:gd name="connsiteX4" fmla="*/ 2481943 w 6081486"/>
                <a:gd name="connsiteY4" fmla="*/ 1625600 h 1872342"/>
                <a:gd name="connsiteX5" fmla="*/ 1669143 w 6081486"/>
                <a:gd name="connsiteY5" fmla="*/ 1669142 h 1872342"/>
                <a:gd name="connsiteX6" fmla="*/ 580571 w 6081486"/>
                <a:gd name="connsiteY6" fmla="*/ 1465942 h 1872342"/>
                <a:gd name="connsiteX7" fmla="*/ 0 w 6081486"/>
                <a:gd name="connsiteY7" fmla="*/ 1872342 h 1872342"/>
                <a:gd name="connsiteX8" fmla="*/ 0 w 6081486"/>
                <a:gd name="connsiteY8" fmla="*/ 1872342 h 18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1486" h="1872342">
                  <a:moveTo>
                    <a:pt x="5950857" y="0"/>
                  </a:moveTo>
                  <a:cubicBezTo>
                    <a:pt x="6016171" y="223761"/>
                    <a:pt x="6081486" y="447523"/>
                    <a:pt x="5849257" y="595085"/>
                  </a:cubicBezTo>
                  <a:cubicBezTo>
                    <a:pt x="5617028" y="742647"/>
                    <a:pt x="5075161" y="786190"/>
                    <a:pt x="4557485" y="885371"/>
                  </a:cubicBezTo>
                  <a:cubicBezTo>
                    <a:pt x="4039809" y="984552"/>
                    <a:pt x="3089124" y="1066800"/>
                    <a:pt x="2743200" y="1190171"/>
                  </a:cubicBezTo>
                  <a:cubicBezTo>
                    <a:pt x="2397276" y="1313542"/>
                    <a:pt x="2660953" y="1545771"/>
                    <a:pt x="2481943" y="1625600"/>
                  </a:cubicBezTo>
                  <a:cubicBezTo>
                    <a:pt x="2302933" y="1705429"/>
                    <a:pt x="1986038" y="1695752"/>
                    <a:pt x="1669143" y="1669142"/>
                  </a:cubicBezTo>
                  <a:cubicBezTo>
                    <a:pt x="1352248" y="1642532"/>
                    <a:pt x="858761" y="1432075"/>
                    <a:pt x="580571" y="1465942"/>
                  </a:cubicBezTo>
                  <a:cubicBezTo>
                    <a:pt x="302381" y="1499809"/>
                    <a:pt x="0" y="1872342"/>
                    <a:pt x="0" y="1872342"/>
                  </a:cubicBezTo>
                  <a:lnTo>
                    <a:pt x="0" y="1872342"/>
                  </a:lnTo>
                </a:path>
              </a:pathLst>
            </a:custGeom>
            <a:ln w="28575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763688" y="224261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3. Notify without Request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(conceptual)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Architecture &amp; Procedures</a:t>
            </a:r>
            <a:endParaRPr lang="ko-KR" altLang="en-US" sz="3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pic>
        <p:nvPicPr>
          <p:cNvPr id="268298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stCxn id="268298" idx="2"/>
            <a:endCxn id="268294" idx="1"/>
          </p:cNvCxnSpPr>
          <p:nvPr/>
        </p:nvCxnSpPr>
        <p:spPr>
          <a:xfrm>
            <a:off x="1202852" y="3429000"/>
            <a:ext cx="99288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30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21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26" name="직선 연결선 25"/>
          <p:cNvCxnSpPr>
            <a:stCxn id="24" idx="0"/>
            <a:endCxn id="268294" idx="2"/>
          </p:cNvCxnSpPr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1403648" y="85497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  <a:ea typeface="+mn-ea"/>
              </a:rPr>
              <a:t>Controlling with actuators</a:t>
            </a:r>
            <a:endParaRPr lang="en-US" altLang="ko-KR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403648" y="127448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0. Event occurrence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03648" y="1583046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 Request actuators for state transfer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03648" y="191029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2. Actuator 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03648" y="2242613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3. Response with state information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331640" y="2636912"/>
            <a:ext cx="6070646" cy="3241374"/>
            <a:chOff x="1331640" y="2636912"/>
            <a:chExt cx="6070646" cy="3241374"/>
          </a:xfrm>
        </p:grpSpPr>
        <p:sp>
          <p:nvSpPr>
            <p:cNvPr id="35" name="자유형 34"/>
            <p:cNvSpPr/>
            <p:nvPr/>
          </p:nvSpPr>
          <p:spPr>
            <a:xfrm>
              <a:off x="1331640" y="2636912"/>
              <a:ext cx="5041296" cy="1641501"/>
            </a:xfrm>
            <a:custGeom>
              <a:avLst/>
              <a:gdLst>
                <a:gd name="connsiteX0" fmla="*/ 5007429 w 5041296"/>
                <a:gd name="connsiteY0" fmla="*/ 0 h 1637696"/>
                <a:gd name="connsiteX1" fmla="*/ 4905829 w 5041296"/>
                <a:gd name="connsiteY1" fmla="*/ 377371 h 1637696"/>
                <a:gd name="connsiteX2" fmla="*/ 4194629 w 5041296"/>
                <a:gd name="connsiteY2" fmla="*/ 1117600 h 1637696"/>
                <a:gd name="connsiteX3" fmla="*/ 3628572 w 5041296"/>
                <a:gd name="connsiteY3" fmla="*/ 1190171 h 1637696"/>
                <a:gd name="connsiteX4" fmla="*/ 2743200 w 5041296"/>
                <a:gd name="connsiteY4" fmla="*/ 1016000 h 1637696"/>
                <a:gd name="connsiteX5" fmla="*/ 1799772 w 5041296"/>
                <a:gd name="connsiteY5" fmla="*/ 1204686 h 1637696"/>
                <a:gd name="connsiteX6" fmla="*/ 1436915 w 5041296"/>
                <a:gd name="connsiteY6" fmla="*/ 1582057 h 1637696"/>
                <a:gd name="connsiteX7" fmla="*/ 667658 w 5041296"/>
                <a:gd name="connsiteY7" fmla="*/ 1509486 h 1637696"/>
                <a:gd name="connsiteX8" fmla="*/ 232229 w 5041296"/>
                <a:gd name="connsiteY8" fmla="*/ 812800 h 1637696"/>
                <a:gd name="connsiteX9" fmla="*/ 0 w 5041296"/>
                <a:gd name="connsiteY9" fmla="*/ 682171 h 1637696"/>
                <a:gd name="connsiteX0" fmla="*/ 5007429 w 5041296"/>
                <a:gd name="connsiteY0" fmla="*/ 0 h 1641147"/>
                <a:gd name="connsiteX1" fmla="*/ 4905829 w 5041296"/>
                <a:gd name="connsiteY1" fmla="*/ 377371 h 1641147"/>
                <a:gd name="connsiteX2" fmla="*/ 4194629 w 5041296"/>
                <a:gd name="connsiteY2" fmla="*/ 1117600 h 1641147"/>
                <a:gd name="connsiteX3" fmla="*/ 3628572 w 5041296"/>
                <a:gd name="connsiteY3" fmla="*/ 1190171 h 1641147"/>
                <a:gd name="connsiteX4" fmla="*/ 2743200 w 5041296"/>
                <a:gd name="connsiteY4" fmla="*/ 1016000 h 1641147"/>
                <a:gd name="connsiteX5" fmla="*/ 1799772 w 5041296"/>
                <a:gd name="connsiteY5" fmla="*/ 1204686 h 1641147"/>
                <a:gd name="connsiteX6" fmla="*/ 1436915 w 5041296"/>
                <a:gd name="connsiteY6" fmla="*/ 1582057 h 1641147"/>
                <a:gd name="connsiteX7" fmla="*/ 667658 w 5041296"/>
                <a:gd name="connsiteY7" fmla="*/ 1509486 h 1641147"/>
                <a:gd name="connsiteX8" fmla="*/ 360040 w 5041296"/>
                <a:gd name="connsiteY8" fmla="*/ 792088 h 1641147"/>
                <a:gd name="connsiteX9" fmla="*/ 0 w 5041296"/>
                <a:gd name="connsiteY9" fmla="*/ 682171 h 1641147"/>
                <a:gd name="connsiteX0" fmla="*/ 5007429 w 5041296"/>
                <a:gd name="connsiteY0" fmla="*/ 0 h 1641501"/>
                <a:gd name="connsiteX1" fmla="*/ 4905829 w 5041296"/>
                <a:gd name="connsiteY1" fmla="*/ 377371 h 1641501"/>
                <a:gd name="connsiteX2" fmla="*/ 4194629 w 5041296"/>
                <a:gd name="connsiteY2" fmla="*/ 1117600 h 1641501"/>
                <a:gd name="connsiteX3" fmla="*/ 3628572 w 5041296"/>
                <a:gd name="connsiteY3" fmla="*/ 1190171 h 1641501"/>
                <a:gd name="connsiteX4" fmla="*/ 2743200 w 5041296"/>
                <a:gd name="connsiteY4" fmla="*/ 1016000 h 1641501"/>
                <a:gd name="connsiteX5" fmla="*/ 1799772 w 5041296"/>
                <a:gd name="connsiteY5" fmla="*/ 1204686 h 1641501"/>
                <a:gd name="connsiteX6" fmla="*/ 1368152 w 5041296"/>
                <a:gd name="connsiteY6" fmla="*/ 1584176 h 1641501"/>
                <a:gd name="connsiteX7" fmla="*/ 667658 w 5041296"/>
                <a:gd name="connsiteY7" fmla="*/ 1509486 h 1641501"/>
                <a:gd name="connsiteX8" fmla="*/ 360040 w 5041296"/>
                <a:gd name="connsiteY8" fmla="*/ 792088 h 1641501"/>
                <a:gd name="connsiteX9" fmla="*/ 0 w 5041296"/>
                <a:gd name="connsiteY9" fmla="*/ 682171 h 164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1296" h="1641501">
                  <a:moveTo>
                    <a:pt x="5007429" y="0"/>
                  </a:moveTo>
                  <a:cubicBezTo>
                    <a:pt x="5024362" y="95552"/>
                    <a:pt x="5041296" y="191104"/>
                    <a:pt x="4905829" y="377371"/>
                  </a:cubicBezTo>
                  <a:cubicBezTo>
                    <a:pt x="4770362" y="563638"/>
                    <a:pt x="4407505" y="982133"/>
                    <a:pt x="4194629" y="1117600"/>
                  </a:cubicBezTo>
                  <a:cubicBezTo>
                    <a:pt x="3981753" y="1253067"/>
                    <a:pt x="3870477" y="1207104"/>
                    <a:pt x="3628572" y="1190171"/>
                  </a:cubicBezTo>
                  <a:cubicBezTo>
                    <a:pt x="3386667" y="1173238"/>
                    <a:pt x="3048000" y="1013581"/>
                    <a:pt x="2743200" y="1016000"/>
                  </a:cubicBezTo>
                  <a:cubicBezTo>
                    <a:pt x="2438400" y="1018419"/>
                    <a:pt x="2028947" y="1109990"/>
                    <a:pt x="1799772" y="1204686"/>
                  </a:cubicBezTo>
                  <a:cubicBezTo>
                    <a:pt x="1570597" y="1299382"/>
                    <a:pt x="1556838" y="1533376"/>
                    <a:pt x="1368152" y="1584176"/>
                  </a:cubicBezTo>
                  <a:cubicBezTo>
                    <a:pt x="1179466" y="1634976"/>
                    <a:pt x="835677" y="1641501"/>
                    <a:pt x="667658" y="1509486"/>
                  </a:cubicBezTo>
                  <a:cubicBezTo>
                    <a:pt x="499639" y="1377471"/>
                    <a:pt x="471316" y="929974"/>
                    <a:pt x="360040" y="792088"/>
                  </a:cubicBezTo>
                  <a:cubicBezTo>
                    <a:pt x="248764" y="654202"/>
                    <a:pt x="60476" y="678542"/>
                    <a:pt x="0" y="682171"/>
                  </a:cubicBez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2494038" y="3843867"/>
              <a:ext cx="4908248" cy="2034419"/>
            </a:xfrm>
            <a:custGeom>
              <a:avLst/>
              <a:gdLst>
                <a:gd name="connsiteX0" fmla="*/ 4908248 w 4908248"/>
                <a:gd name="connsiteY0" fmla="*/ 553962 h 2034419"/>
                <a:gd name="connsiteX1" fmla="*/ 4661505 w 4908248"/>
                <a:gd name="connsiteY1" fmla="*/ 162076 h 2034419"/>
                <a:gd name="connsiteX2" fmla="*/ 3863219 w 4908248"/>
                <a:gd name="connsiteY2" fmla="*/ 45962 h 2034419"/>
                <a:gd name="connsiteX3" fmla="*/ 2905276 w 4908248"/>
                <a:gd name="connsiteY3" fmla="*/ 437847 h 2034419"/>
                <a:gd name="connsiteX4" fmla="*/ 1642533 w 4908248"/>
                <a:gd name="connsiteY4" fmla="*/ 205619 h 2034419"/>
                <a:gd name="connsiteX5" fmla="*/ 916819 w 4908248"/>
                <a:gd name="connsiteY5" fmla="*/ 249162 h 2034419"/>
                <a:gd name="connsiteX6" fmla="*/ 408819 w 4908248"/>
                <a:gd name="connsiteY6" fmla="*/ 641047 h 2034419"/>
                <a:gd name="connsiteX7" fmla="*/ 31448 w 4908248"/>
                <a:gd name="connsiteY7" fmla="*/ 1410304 h 2034419"/>
                <a:gd name="connsiteX8" fmla="*/ 220133 w 4908248"/>
                <a:gd name="connsiteY8" fmla="*/ 2034419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8248" h="2034419">
                  <a:moveTo>
                    <a:pt x="4908248" y="553962"/>
                  </a:moveTo>
                  <a:cubicBezTo>
                    <a:pt x="4871962" y="400352"/>
                    <a:pt x="4835676" y="246743"/>
                    <a:pt x="4661505" y="162076"/>
                  </a:cubicBezTo>
                  <a:cubicBezTo>
                    <a:pt x="4487334" y="77409"/>
                    <a:pt x="4155924" y="0"/>
                    <a:pt x="3863219" y="45962"/>
                  </a:cubicBezTo>
                  <a:cubicBezTo>
                    <a:pt x="3570514" y="91924"/>
                    <a:pt x="3275390" y="411238"/>
                    <a:pt x="2905276" y="437847"/>
                  </a:cubicBezTo>
                  <a:cubicBezTo>
                    <a:pt x="2535162" y="464456"/>
                    <a:pt x="1973943" y="237067"/>
                    <a:pt x="1642533" y="205619"/>
                  </a:cubicBezTo>
                  <a:cubicBezTo>
                    <a:pt x="1311124" y="174172"/>
                    <a:pt x="1122438" y="176591"/>
                    <a:pt x="916819" y="249162"/>
                  </a:cubicBezTo>
                  <a:cubicBezTo>
                    <a:pt x="711200" y="321733"/>
                    <a:pt x="556381" y="447523"/>
                    <a:pt x="408819" y="641047"/>
                  </a:cubicBezTo>
                  <a:cubicBezTo>
                    <a:pt x="261257" y="834571"/>
                    <a:pt x="62896" y="1178075"/>
                    <a:pt x="31448" y="1410304"/>
                  </a:cubicBezTo>
                  <a:cubicBezTo>
                    <a:pt x="0" y="1642533"/>
                    <a:pt x="110066" y="1838476"/>
                    <a:pt x="220133" y="2034419"/>
                  </a:cubicBez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494971" y="2583543"/>
            <a:ext cx="6077677" cy="3294743"/>
            <a:chOff x="1494971" y="2583543"/>
            <a:chExt cx="6077677" cy="3294743"/>
          </a:xfrm>
        </p:grpSpPr>
        <p:sp>
          <p:nvSpPr>
            <p:cNvPr id="44" name="자유형 43"/>
            <p:cNvSpPr/>
            <p:nvPr/>
          </p:nvSpPr>
          <p:spPr>
            <a:xfrm>
              <a:off x="1494971" y="2583543"/>
              <a:ext cx="5041296" cy="1640204"/>
            </a:xfrm>
            <a:custGeom>
              <a:avLst/>
              <a:gdLst>
                <a:gd name="connsiteX0" fmla="*/ 5007429 w 5041296"/>
                <a:gd name="connsiteY0" fmla="*/ 0 h 1637696"/>
                <a:gd name="connsiteX1" fmla="*/ 4905829 w 5041296"/>
                <a:gd name="connsiteY1" fmla="*/ 377371 h 1637696"/>
                <a:gd name="connsiteX2" fmla="*/ 4194629 w 5041296"/>
                <a:gd name="connsiteY2" fmla="*/ 1117600 h 1637696"/>
                <a:gd name="connsiteX3" fmla="*/ 3628572 w 5041296"/>
                <a:gd name="connsiteY3" fmla="*/ 1190171 h 1637696"/>
                <a:gd name="connsiteX4" fmla="*/ 2743200 w 5041296"/>
                <a:gd name="connsiteY4" fmla="*/ 1016000 h 1637696"/>
                <a:gd name="connsiteX5" fmla="*/ 1799772 w 5041296"/>
                <a:gd name="connsiteY5" fmla="*/ 1204686 h 1637696"/>
                <a:gd name="connsiteX6" fmla="*/ 1436915 w 5041296"/>
                <a:gd name="connsiteY6" fmla="*/ 1582057 h 1637696"/>
                <a:gd name="connsiteX7" fmla="*/ 667658 w 5041296"/>
                <a:gd name="connsiteY7" fmla="*/ 1509486 h 1637696"/>
                <a:gd name="connsiteX8" fmla="*/ 232229 w 5041296"/>
                <a:gd name="connsiteY8" fmla="*/ 812800 h 1637696"/>
                <a:gd name="connsiteX9" fmla="*/ 0 w 5041296"/>
                <a:gd name="connsiteY9" fmla="*/ 682171 h 1637696"/>
                <a:gd name="connsiteX0" fmla="*/ 5007429 w 5041296"/>
                <a:gd name="connsiteY0" fmla="*/ 0 h 1634942"/>
                <a:gd name="connsiteX1" fmla="*/ 4905829 w 5041296"/>
                <a:gd name="connsiteY1" fmla="*/ 377371 h 1634942"/>
                <a:gd name="connsiteX2" fmla="*/ 4194629 w 5041296"/>
                <a:gd name="connsiteY2" fmla="*/ 1117600 h 1634942"/>
                <a:gd name="connsiteX3" fmla="*/ 3628572 w 5041296"/>
                <a:gd name="connsiteY3" fmla="*/ 1190171 h 1634942"/>
                <a:gd name="connsiteX4" fmla="*/ 2743200 w 5041296"/>
                <a:gd name="connsiteY4" fmla="*/ 1016000 h 1634942"/>
                <a:gd name="connsiteX5" fmla="*/ 1799772 w 5041296"/>
                <a:gd name="connsiteY5" fmla="*/ 1204686 h 1634942"/>
                <a:gd name="connsiteX6" fmla="*/ 1348837 w 5041296"/>
                <a:gd name="connsiteY6" fmla="*/ 1565537 h 1634942"/>
                <a:gd name="connsiteX7" fmla="*/ 667658 w 5041296"/>
                <a:gd name="connsiteY7" fmla="*/ 1509486 h 1634942"/>
                <a:gd name="connsiteX8" fmla="*/ 232229 w 5041296"/>
                <a:gd name="connsiteY8" fmla="*/ 812800 h 1634942"/>
                <a:gd name="connsiteX9" fmla="*/ 0 w 5041296"/>
                <a:gd name="connsiteY9" fmla="*/ 682171 h 1634942"/>
                <a:gd name="connsiteX0" fmla="*/ 5007429 w 5041296"/>
                <a:gd name="connsiteY0" fmla="*/ 0 h 1640204"/>
                <a:gd name="connsiteX1" fmla="*/ 4905829 w 5041296"/>
                <a:gd name="connsiteY1" fmla="*/ 377371 h 1640204"/>
                <a:gd name="connsiteX2" fmla="*/ 4194629 w 5041296"/>
                <a:gd name="connsiteY2" fmla="*/ 1117600 h 1640204"/>
                <a:gd name="connsiteX3" fmla="*/ 3628572 w 5041296"/>
                <a:gd name="connsiteY3" fmla="*/ 1190171 h 1640204"/>
                <a:gd name="connsiteX4" fmla="*/ 2743200 w 5041296"/>
                <a:gd name="connsiteY4" fmla="*/ 1016000 h 1640204"/>
                <a:gd name="connsiteX5" fmla="*/ 1924901 w 5041296"/>
                <a:gd name="connsiteY5" fmla="*/ 1061481 h 1640204"/>
                <a:gd name="connsiteX6" fmla="*/ 1348837 w 5041296"/>
                <a:gd name="connsiteY6" fmla="*/ 1565537 h 1640204"/>
                <a:gd name="connsiteX7" fmla="*/ 667658 w 5041296"/>
                <a:gd name="connsiteY7" fmla="*/ 1509486 h 1640204"/>
                <a:gd name="connsiteX8" fmla="*/ 232229 w 5041296"/>
                <a:gd name="connsiteY8" fmla="*/ 812800 h 1640204"/>
                <a:gd name="connsiteX9" fmla="*/ 0 w 5041296"/>
                <a:gd name="connsiteY9" fmla="*/ 682171 h 164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1296" h="1640204">
                  <a:moveTo>
                    <a:pt x="5007429" y="0"/>
                  </a:moveTo>
                  <a:cubicBezTo>
                    <a:pt x="5024362" y="95552"/>
                    <a:pt x="5041296" y="191104"/>
                    <a:pt x="4905829" y="377371"/>
                  </a:cubicBezTo>
                  <a:cubicBezTo>
                    <a:pt x="4770362" y="563638"/>
                    <a:pt x="4407505" y="982133"/>
                    <a:pt x="4194629" y="1117600"/>
                  </a:cubicBezTo>
                  <a:cubicBezTo>
                    <a:pt x="3981753" y="1253067"/>
                    <a:pt x="3870477" y="1207104"/>
                    <a:pt x="3628572" y="1190171"/>
                  </a:cubicBezTo>
                  <a:cubicBezTo>
                    <a:pt x="3386667" y="1173238"/>
                    <a:pt x="3027145" y="1037448"/>
                    <a:pt x="2743200" y="1016000"/>
                  </a:cubicBezTo>
                  <a:cubicBezTo>
                    <a:pt x="2459255" y="994552"/>
                    <a:pt x="2157295" y="969892"/>
                    <a:pt x="1924901" y="1061481"/>
                  </a:cubicBezTo>
                  <a:cubicBezTo>
                    <a:pt x="1692507" y="1153071"/>
                    <a:pt x="1558377" y="1490870"/>
                    <a:pt x="1348837" y="1565537"/>
                  </a:cubicBezTo>
                  <a:cubicBezTo>
                    <a:pt x="1139297" y="1640204"/>
                    <a:pt x="853759" y="1634942"/>
                    <a:pt x="667658" y="1509486"/>
                  </a:cubicBezTo>
                  <a:cubicBezTo>
                    <a:pt x="481557" y="1384030"/>
                    <a:pt x="343505" y="950686"/>
                    <a:pt x="232229" y="812800"/>
                  </a:cubicBezTo>
                  <a:cubicBezTo>
                    <a:pt x="120953" y="674914"/>
                    <a:pt x="60476" y="678542"/>
                    <a:pt x="0" y="682171"/>
                  </a:cubicBezTo>
                </a:path>
              </a:pathLst>
            </a:cu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664400" y="3843867"/>
              <a:ext cx="4908248" cy="2034419"/>
            </a:xfrm>
            <a:custGeom>
              <a:avLst/>
              <a:gdLst>
                <a:gd name="connsiteX0" fmla="*/ 4908248 w 4908248"/>
                <a:gd name="connsiteY0" fmla="*/ 553962 h 2034419"/>
                <a:gd name="connsiteX1" fmla="*/ 4661505 w 4908248"/>
                <a:gd name="connsiteY1" fmla="*/ 162076 h 2034419"/>
                <a:gd name="connsiteX2" fmla="*/ 3863219 w 4908248"/>
                <a:gd name="connsiteY2" fmla="*/ 45962 h 2034419"/>
                <a:gd name="connsiteX3" fmla="*/ 2905276 w 4908248"/>
                <a:gd name="connsiteY3" fmla="*/ 437847 h 2034419"/>
                <a:gd name="connsiteX4" fmla="*/ 1642533 w 4908248"/>
                <a:gd name="connsiteY4" fmla="*/ 205619 h 2034419"/>
                <a:gd name="connsiteX5" fmla="*/ 916819 w 4908248"/>
                <a:gd name="connsiteY5" fmla="*/ 249162 h 2034419"/>
                <a:gd name="connsiteX6" fmla="*/ 408819 w 4908248"/>
                <a:gd name="connsiteY6" fmla="*/ 641047 h 2034419"/>
                <a:gd name="connsiteX7" fmla="*/ 31448 w 4908248"/>
                <a:gd name="connsiteY7" fmla="*/ 1410304 h 2034419"/>
                <a:gd name="connsiteX8" fmla="*/ 220133 w 4908248"/>
                <a:gd name="connsiteY8" fmla="*/ 2034419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8248" h="2034419">
                  <a:moveTo>
                    <a:pt x="4908248" y="553962"/>
                  </a:moveTo>
                  <a:cubicBezTo>
                    <a:pt x="4871962" y="400352"/>
                    <a:pt x="4835676" y="246743"/>
                    <a:pt x="4661505" y="162076"/>
                  </a:cubicBezTo>
                  <a:cubicBezTo>
                    <a:pt x="4487334" y="77409"/>
                    <a:pt x="4155924" y="0"/>
                    <a:pt x="3863219" y="45962"/>
                  </a:cubicBezTo>
                  <a:cubicBezTo>
                    <a:pt x="3570514" y="91924"/>
                    <a:pt x="3275390" y="411238"/>
                    <a:pt x="2905276" y="437847"/>
                  </a:cubicBezTo>
                  <a:cubicBezTo>
                    <a:pt x="2535162" y="464456"/>
                    <a:pt x="1973943" y="237067"/>
                    <a:pt x="1642533" y="205619"/>
                  </a:cubicBezTo>
                  <a:cubicBezTo>
                    <a:pt x="1311124" y="174172"/>
                    <a:pt x="1122438" y="176591"/>
                    <a:pt x="916819" y="249162"/>
                  </a:cubicBezTo>
                  <a:cubicBezTo>
                    <a:pt x="711200" y="321733"/>
                    <a:pt x="556381" y="447523"/>
                    <a:pt x="408819" y="641047"/>
                  </a:cubicBezTo>
                  <a:cubicBezTo>
                    <a:pt x="261257" y="834571"/>
                    <a:pt x="62896" y="1178075"/>
                    <a:pt x="31448" y="1410304"/>
                  </a:cubicBezTo>
                  <a:cubicBezTo>
                    <a:pt x="0" y="1642533"/>
                    <a:pt x="110066" y="1838476"/>
                    <a:pt x="220133" y="2034419"/>
                  </a:cubicBezTo>
                </a:path>
              </a:pathLst>
            </a:cu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(conceptual)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Architecture &amp; Procedures</a:t>
            </a:r>
            <a:endParaRPr lang="ko-KR" altLang="en-US" sz="3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33022" y="60324"/>
            <a:ext cx="8659457" cy="5825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200" dirty="0"/>
              <a:t>(Example) NEST Operations with Protocols</a:t>
            </a:r>
            <a:endParaRPr lang="ko-KR" altLang="en-US" sz="3200" dirty="0"/>
          </a:p>
        </p:txBody>
      </p:sp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cxnSp>
        <p:nvCxnSpPr>
          <p:cNvPr id="19" name="직선 연결선 18"/>
          <p:cNvCxnSpPr/>
          <p:nvPr/>
        </p:nvCxnSpPr>
        <p:spPr>
          <a:xfrm flipV="1">
            <a:off x="1907704" y="4437112"/>
            <a:ext cx="720080" cy="3600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0090" y="5445224"/>
            <a:ext cx="1747338" cy="523220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NEST Thermostat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(Sensor &amp; Actuator)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523220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NEST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2" descr="http://gigaom2.files.wordpress.com/2012/04/airwave.png?w=297&amp;h=3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4653136"/>
            <a:ext cx="712879" cy="720080"/>
          </a:xfrm>
          <a:prstGeom prst="rect">
            <a:avLst/>
          </a:prstGeom>
          <a:noFill/>
        </p:spPr>
      </p:pic>
      <p:pic>
        <p:nvPicPr>
          <p:cNvPr id="351234" name="Picture 2" descr="https://cdn.shopify.com/s/files/1/0102/2252/products/img_nest-nest2-the-pack-11.jpg?5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2229" y="4547885"/>
            <a:ext cx="883387" cy="883387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611560" y="854972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  <a:ea typeface="+mn-ea"/>
              </a:rPr>
              <a:t>Monitoring with NEST thermostat (by Smartphone) </a:t>
            </a:r>
            <a:endParaRPr lang="en-US" altLang="ko-KR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Smart Phone</a:t>
            </a:r>
            <a:endParaRPr lang="ko-KR" altLang="en-US" sz="1400" dirty="0" err="1">
              <a:latin typeface="+mn-lt"/>
              <a:ea typeface="+mn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cxnSp>
        <p:nvCxnSpPr>
          <p:cNvPr id="19" name="직선 연결선 18"/>
          <p:cNvCxnSpPr/>
          <p:nvPr/>
        </p:nvCxnSpPr>
        <p:spPr>
          <a:xfrm flipV="1">
            <a:off x="1907704" y="4437112"/>
            <a:ext cx="720080" cy="3600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Smart Phone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0090" y="5445224"/>
            <a:ext cx="1747338" cy="523220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NEST Thermostat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(Sensor &amp; Actuator)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523220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NEST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2" descr="http://gigaom2.files.wordpress.com/2012/04/airwave.png?w=297&amp;h=3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4653136"/>
            <a:ext cx="712879" cy="720080"/>
          </a:xfrm>
          <a:prstGeom prst="rect">
            <a:avLst/>
          </a:prstGeom>
          <a:noFill/>
        </p:spPr>
      </p:pic>
      <p:pic>
        <p:nvPicPr>
          <p:cNvPr id="351234" name="Picture 2" descr="https://cdn.shopify.com/s/files/1/0102/2252/products/img_nest-nest2-the-pack-11.jpg?5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2229" y="4547885"/>
            <a:ext cx="883387" cy="883387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611560" y="854972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Monitoring with NEST thermostat (by Smartphone)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1560" y="127448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0. Event occurrence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1560" y="1583046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 Request NEST for temperature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71600" y="191029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1.1. data format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JSON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71600" y="2214148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1.2. message &amp; method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HTTP GET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71600" y="2534770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1.3. delivery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TCP/IP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71600" y="2843695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1.4. over the air with </a:t>
            </a:r>
            <a:r>
              <a:rPr lang="en-US" altLang="zh-CN" sz="1400" dirty="0" err="1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WiFi</a:t>
            </a:r>
            <a:endParaRPr lang="en-US" altLang="zh-CN" sz="140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Courier New" pitchFamily="49" charset="0"/>
            </a:endParaRPr>
          </a:p>
        </p:txBody>
      </p:sp>
      <p:sp>
        <p:nvSpPr>
          <p:cNvPr id="74" name="자유형 73"/>
          <p:cNvSpPr/>
          <p:nvPr/>
        </p:nvSpPr>
        <p:spPr>
          <a:xfrm>
            <a:off x="1901371" y="3519715"/>
            <a:ext cx="5529943" cy="1269999"/>
          </a:xfrm>
          <a:custGeom>
            <a:avLst/>
            <a:gdLst>
              <a:gd name="connsiteX0" fmla="*/ 5529943 w 5529943"/>
              <a:gd name="connsiteY0" fmla="*/ 907142 h 1269999"/>
              <a:gd name="connsiteX1" fmla="*/ 4905829 w 5529943"/>
              <a:gd name="connsiteY1" fmla="*/ 312056 h 1269999"/>
              <a:gd name="connsiteX2" fmla="*/ 3802743 w 5529943"/>
              <a:gd name="connsiteY2" fmla="*/ 21771 h 1269999"/>
              <a:gd name="connsiteX3" fmla="*/ 2699658 w 5529943"/>
              <a:gd name="connsiteY3" fmla="*/ 181428 h 1269999"/>
              <a:gd name="connsiteX4" fmla="*/ 2104572 w 5529943"/>
              <a:gd name="connsiteY4" fmla="*/ 645885 h 1269999"/>
              <a:gd name="connsiteX5" fmla="*/ 1030515 w 5529943"/>
              <a:gd name="connsiteY5" fmla="*/ 834571 h 1269999"/>
              <a:gd name="connsiteX6" fmla="*/ 377372 w 5529943"/>
              <a:gd name="connsiteY6" fmla="*/ 820056 h 1269999"/>
              <a:gd name="connsiteX7" fmla="*/ 0 w 5529943"/>
              <a:gd name="connsiteY7" fmla="*/ 1269999 h 12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9943" h="1269999">
                <a:moveTo>
                  <a:pt x="5529943" y="907142"/>
                </a:moveTo>
                <a:cubicBezTo>
                  <a:pt x="5361819" y="683380"/>
                  <a:pt x="5193696" y="459618"/>
                  <a:pt x="4905829" y="312056"/>
                </a:cubicBezTo>
                <a:cubicBezTo>
                  <a:pt x="4617962" y="164494"/>
                  <a:pt x="4170438" y="43542"/>
                  <a:pt x="3802743" y="21771"/>
                </a:cubicBezTo>
                <a:cubicBezTo>
                  <a:pt x="3435048" y="0"/>
                  <a:pt x="2982686" y="77409"/>
                  <a:pt x="2699658" y="181428"/>
                </a:cubicBezTo>
                <a:cubicBezTo>
                  <a:pt x="2416630" y="285447"/>
                  <a:pt x="2382762" y="537028"/>
                  <a:pt x="2104572" y="645885"/>
                </a:cubicBezTo>
                <a:cubicBezTo>
                  <a:pt x="1826382" y="754742"/>
                  <a:pt x="1318382" y="805543"/>
                  <a:pt x="1030515" y="834571"/>
                </a:cubicBezTo>
                <a:cubicBezTo>
                  <a:pt x="742648" y="863599"/>
                  <a:pt x="549125" y="747485"/>
                  <a:pt x="377372" y="820056"/>
                </a:cubicBezTo>
                <a:cubicBezTo>
                  <a:pt x="205619" y="892627"/>
                  <a:pt x="102809" y="1081313"/>
                  <a:pt x="0" y="1269999"/>
                </a:cubicBezTo>
              </a:path>
            </a:pathLst>
          </a:custGeom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Picture 33" descr="MC900432599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00414" y="4437112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08689" y="4263876"/>
            <a:ext cx="7397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233022" y="60324"/>
            <a:ext cx="8659457" cy="5825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200" dirty="0"/>
              <a:t>(Example) NEST Operations with Protocols</a:t>
            </a:r>
            <a:endParaRPr lang="ko-KR" altLang="en-US" sz="3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05 -0.07329 C -0.06614 -0.05942 -0.08524 -0.04532 -0.10226 -0.05225 C -0.11927 -0.05919 -0.12986 -0.09757 -0.14948 -0.11514 C -0.1691 -0.13271 -0.20069 -0.14844 -0.22048 -0.15722 C -0.2401 -0.16601 -0.25208 -0.16416 -0.26771 -0.16763 C -0.28351 -0.1711 -0.29913 -0.18011 -0.31493 -0.17826 C -0.33073 -0.17641 -0.34531 -0.16254 -0.36215 -0.15722 C -0.37917 -0.15191 -0.39878 -0.15907 -0.41719 -0.14682 C -0.43559 -0.13456 -0.45538 -0.09757 -0.47239 -0.0837 C -0.48941 -0.06982 -0.5026 -0.06982 -0.51962 -0.06289 C -0.53663 -0.05595 -0.55521 -0.0437 -0.57483 -0.04185 C -0.59444 -0.04 -0.62066 -0.05225 -0.63767 -0.05225 C -0.65469 -0.05225 -0.66528 -0.05063 -0.67708 -0.04185 C -0.68889 -0.03306 -0.70347 -0.00693 -0.70868 -2.48555E-6 " pathEditMode="relative" rAng="0" ptsTypes="aaaaaaaaaaaaaA">
                                      <p:cBhvr>
                                        <p:cTn id="3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00" y="-17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01 -0.05896 C -0.0651 -0.04509 -0.0842 -0.03099 -0.10122 -0.03792 C -0.11823 -0.04486 -0.12882 -0.08324 -0.14844 -0.10081 C -0.16806 -0.11838 -0.19965 -0.13411 -0.21944 -0.14289 C -0.23906 -0.15168 -0.25104 -0.14983 -0.26667 -0.1533 C -0.28247 -0.15677 -0.29809 -0.16578 -0.31389 -0.16393 C -0.32969 -0.16208 -0.34427 -0.14821 -0.36111 -0.14289 C -0.37813 -0.13758 -0.39774 -0.14474 -0.41615 -0.13249 C -0.43455 -0.12023 -0.45434 -0.08324 -0.47135 -0.06937 C -0.48837 -0.05549 -0.50156 -0.05549 -0.51858 -0.04856 C -0.53559 -0.04162 -0.55417 -0.02937 -0.57379 -0.02752 C -0.5934 -0.02567 -0.61962 -0.03792 -0.63663 -0.03792 C -0.65365 -0.03792 -0.66424 -0.0363 -0.67604 -0.02752 C -0.68785 -0.01873 -0.70243 0.0074 -0.70764 0.01433 " pathEditMode="relative" rAng="0" ptsTypes="aaaaaaaaaaaaaA">
                                      <p:cBhvr>
                                        <p:cTn id="3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00" y="-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4" grpId="0"/>
      <p:bldP spid="65" grpId="1"/>
      <p:bldP spid="67" grpId="1"/>
      <p:bldP spid="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cxnSp>
        <p:nvCxnSpPr>
          <p:cNvPr id="19" name="직선 연결선 18"/>
          <p:cNvCxnSpPr/>
          <p:nvPr/>
        </p:nvCxnSpPr>
        <p:spPr>
          <a:xfrm flipV="1">
            <a:off x="1907704" y="4437112"/>
            <a:ext cx="720080" cy="3600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Smart Phone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0090" y="5445224"/>
            <a:ext cx="1747338" cy="523220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NEST Thermostat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(Sensor &amp; Actuator)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523220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NEST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2" descr="http://gigaom2.files.wordpress.com/2012/04/airwave.png?w=297&amp;h=3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4653136"/>
            <a:ext cx="712879" cy="720080"/>
          </a:xfrm>
          <a:prstGeom prst="rect">
            <a:avLst/>
          </a:prstGeom>
          <a:noFill/>
        </p:spPr>
      </p:pic>
      <p:pic>
        <p:nvPicPr>
          <p:cNvPr id="351234" name="Picture 2" descr="https://cdn.shopify.com/s/files/1/0102/2252/products/img_nest-nest2-the-pack-11.jpg?5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2229" y="4547885"/>
            <a:ext cx="883387" cy="883387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611560" y="127448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0. Event occurrence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1560" y="1583046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 Request NEST for temperature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71600" y="191029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1.1. data format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JSON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71600" y="2214148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1.2. message &amp; method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HTTP GET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71600" y="2534770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1.3. delivery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TCP/IP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1560" y="3178629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2. Response with temperature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71600" y="2843695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1.4. over the air with </a:t>
            </a:r>
            <a:r>
              <a:rPr lang="en-US" altLang="zh-CN" sz="1400" dirty="0" err="1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WiFi</a:t>
            </a:r>
            <a:endParaRPr lang="en-US" altLang="zh-CN" sz="140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Courier New" pitchFamily="49" charset="0"/>
            </a:endParaRPr>
          </a:p>
        </p:txBody>
      </p:sp>
      <p:sp>
        <p:nvSpPr>
          <p:cNvPr id="74" name="자유형 73"/>
          <p:cNvSpPr/>
          <p:nvPr/>
        </p:nvSpPr>
        <p:spPr>
          <a:xfrm>
            <a:off x="1901371" y="3519715"/>
            <a:ext cx="5529943" cy="1269999"/>
          </a:xfrm>
          <a:custGeom>
            <a:avLst/>
            <a:gdLst>
              <a:gd name="connsiteX0" fmla="*/ 5529943 w 5529943"/>
              <a:gd name="connsiteY0" fmla="*/ 907142 h 1269999"/>
              <a:gd name="connsiteX1" fmla="*/ 4905829 w 5529943"/>
              <a:gd name="connsiteY1" fmla="*/ 312056 h 1269999"/>
              <a:gd name="connsiteX2" fmla="*/ 3802743 w 5529943"/>
              <a:gd name="connsiteY2" fmla="*/ 21771 h 1269999"/>
              <a:gd name="connsiteX3" fmla="*/ 2699658 w 5529943"/>
              <a:gd name="connsiteY3" fmla="*/ 181428 h 1269999"/>
              <a:gd name="connsiteX4" fmla="*/ 2104572 w 5529943"/>
              <a:gd name="connsiteY4" fmla="*/ 645885 h 1269999"/>
              <a:gd name="connsiteX5" fmla="*/ 1030515 w 5529943"/>
              <a:gd name="connsiteY5" fmla="*/ 834571 h 1269999"/>
              <a:gd name="connsiteX6" fmla="*/ 377372 w 5529943"/>
              <a:gd name="connsiteY6" fmla="*/ 820056 h 1269999"/>
              <a:gd name="connsiteX7" fmla="*/ 0 w 5529943"/>
              <a:gd name="connsiteY7" fmla="*/ 1269999 h 12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9943" h="1269999">
                <a:moveTo>
                  <a:pt x="5529943" y="907142"/>
                </a:moveTo>
                <a:cubicBezTo>
                  <a:pt x="5361819" y="683380"/>
                  <a:pt x="5193696" y="459618"/>
                  <a:pt x="4905829" y="312056"/>
                </a:cubicBezTo>
                <a:cubicBezTo>
                  <a:pt x="4617962" y="164494"/>
                  <a:pt x="4170438" y="43542"/>
                  <a:pt x="3802743" y="21771"/>
                </a:cubicBezTo>
                <a:cubicBezTo>
                  <a:pt x="3435048" y="0"/>
                  <a:pt x="2982686" y="77409"/>
                  <a:pt x="2699658" y="181428"/>
                </a:cubicBezTo>
                <a:cubicBezTo>
                  <a:pt x="2416630" y="285447"/>
                  <a:pt x="2382762" y="537028"/>
                  <a:pt x="2104572" y="645885"/>
                </a:cubicBezTo>
                <a:cubicBezTo>
                  <a:pt x="1826382" y="754742"/>
                  <a:pt x="1318382" y="805543"/>
                  <a:pt x="1030515" y="834571"/>
                </a:cubicBezTo>
                <a:cubicBezTo>
                  <a:pt x="742648" y="863599"/>
                  <a:pt x="549125" y="747485"/>
                  <a:pt x="377372" y="820056"/>
                </a:cubicBezTo>
                <a:cubicBezTo>
                  <a:pt x="205619" y="892627"/>
                  <a:pt x="102809" y="1081313"/>
                  <a:pt x="0" y="1269999"/>
                </a:cubicBezTo>
              </a:path>
            </a:pathLst>
          </a:custGeom>
          <a:ln w="28575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33" descr="MC900432599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624" y="4005064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15616" y="3861048"/>
            <a:ext cx="7397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611560" y="854972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Monitoring with NEST thermostat (by Smartphone)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55776" y="530120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Simplified &amp; further procedures needed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71800" y="5661248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service discovery &amp; ID resolution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lightweight network protocol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access control &amp; security  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et </a:t>
            </a:r>
            <a:r>
              <a:rPr lang="en-US" altLang="zh-CN" sz="1400" dirty="0" err="1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cetra</a:t>
            </a: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… </a:t>
            </a: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233022" y="60324"/>
            <a:ext cx="8659457" cy="5825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200" dirty="0"/>
              <a:t>(Example) NEST Operations with Protocols</a:t>
            </a:r>
            <a:endParaRPr lang="ko-KR" altLang="en-US" sz="3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0.03145 C 0.0533 0.01295 0.06719 -0.00532 0.08681 -0.01063 C 0.10643 -0.01595 0.12622 0.00162 0.15764 -2.31214E-6 C 0.18907 -0.00162 0.24688 -0.00878 0.2757 -0.02104 C 0.30452 -0.03329 0.3007 -0.0578 0.33091 -0.07352 C 0.36112 -0.08925 0.42275 -0.11006 0.45678 -0.11537 C 0.4908 -0.12069 0.51459 -0.11191 0.53542 -0.10497 C 0.55625 -0.09803 0.56667 -0.08393 0.58264 -0.07352 C 0.59862 -0.06312 0.61823 -0.05433 0.63004 -0.04208 C 0.64185 -0.02982 0.64966 -0.00878 0.65365 -2.31214E-6 " pathEditMode="relative" rAng="0" ptsTypes="aaaaaaaa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00" y="-7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19 0.03977 C 0.05208 0.02127 0.06597 0.003 0.08559 -0.00231 C 0.10521 -0.00763 0.125 0.00994 0.15642 0.00832 C 0.18785 0.0067 0.24566 -0.00046 0.27448 -0.01272 C 0.3033 -0.02497 0.29948 -0.04948 0.32969 -0.0652 C 0.3599 -0.08093 0.42153 -0.10174 0.45556 -0.10705 C 0.48958 -0.11237 0.51337 -0.10359 0.5342 -0.09665 C 0.55503 -0.08971 0.56545 -0.07561 0.58142 -0.0652 C 0.5974 -0.0548 0.61701 -0.04601 0.62882 -0.03376 C 0.64063 -0.0215 0.64844 -0.00046 0.65243 0.00832 " pathEditMode="relative" rAng="0" ptsTypes="aaaaaaaaaA">
                                      <p:cBhvr>
                                        <p:cTn id="1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00" y="-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cxnSp>
        <p:nvCxnSpPr>
          <p:cNvPr id="19" name="직선 연결선 18"/>
          <p:cNvCxnSpPr/>
          <p:nvPr/>
        </p:nvCxnSpPr>
        <p:spPr>
          <a:xfrm flipV="1">
            <a:off x="1907704" y="4437112"/>
            <a:ext cx="720080" cy="3600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Smart Phone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0090" y="5445224"/>
            <a:ext cx="1747338" cy="523220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NEST Thermostat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(Sensor &amp; Actuator)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2" descr="http://gigaom2.files.wordpress.com/2012/04/airwave.png?w=297&amp;h=3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4653136"/>
            <a:ext cx="712879" cy="720080"/>
          </a:xfrm>
          <a:prstGeom prst="rect">
            <a:avLst/>
          </a:prstGeom>
          <a:noFill/>
        </p:spPr>
      </p:pic>
      <p:pic>
        <p:nvPicPr>
          <p:cNvPr id="351234" name="Picture 2" descr="https://cdn.shopify.com/s/files/1/0102/2252/products/img_nest-nest2-the-pack-11.jpg?5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2229" y="4547885"/>
            <a:ext cx="883387" cy="883387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323528" y="85497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  <a:ea typeface="+mn-ea"/>
              </a:rPr>
              <a:t>Controlling with NEST thermostat (by NEST Service Server)  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23528" y="127448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0. Event occurrence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92280" y="2401143"/>
            <a:ext cx="1359668" cy="523220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NEST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33022" y="60324"/>
            <a:ext cx="8659457" cy="5825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200" dirty="0"/>
              <a:t>(Example) NEST Operations with Protocols</a:t>
            </a:r>
            <a:endParaRPr lang="ko-KR" altLang="en-US" sz="3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cxnSp>
        <p:nvCxnSpPr>
          <p:cNvPr id="19" name="직선 연결선 18"/>
          <p:cNvCxnSpPr/>
          <p:nvPr/>
        </p:nvCxnSpPr>
        <p:spPr>
          <a:xfrm flipV="1">
            <a:off x="1907704" y="4437112"/>
            <a:ext cx="720080" cy="3600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Smart Phone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0090" y="5445224"/>
            <a:ext cx="1747338" cy="523220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NEST Thermostat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(Sensor &amp; Actuator)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523220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NEST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2" descr="http://gigaom2.files.wordpress.com/2012/04/airwave.png?w=297&amp;h=3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4653136"/>
            <a:ext cx="712879" cy="720080"/>
          </a:xfrm>
          <a:prstGeom prst="rect">
            <a:avLst/>
          </a:prstGeom>
          <a:noFill/>
        </p:spPr>
      </p:pic>
      <p:pic>
        <p:nvPicPr>
          <p:cNvPr id="351234" name="Picture 2" descr="https://cdn.shopify.com/s/files/1/0102/2252/products/img_nest-nest2-the-pack-11.jpg?5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2229" y="4547885"/>
            <a:ext cx="883387" cy="883387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323528" y="85497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  <a:ea typeface="+mn-ea"/>
              </a:rPr>
              <a:t>Controlling with NEST thermostat (by NEST Service Server)  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23528" y="127448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0. Event occurrence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3528" y="1583046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 Request NEST for temperature change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3568" y="191029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1.1. data format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JSON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3568" y="2214148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1.2. message &amp; method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HTTP PUT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3568" y="2534770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1.3. delivery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TCP/IP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3528" y="3178629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2. Change temperature with HVAC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3568" y="2843695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1.4. over the air with </a:t>
            </a:r>
            <a:r>
              <a:rPr lang="en-US" altLang="zh-CN" sz="1400" dirty="0" err="1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WiFi</a:t>
            </a:r>
            <a:endParaRPr lang="en-US" altLang="zh-CN" sz="140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Courier New" pitchFamily="49" charset="0"/>
            </a:endParaRPr>
          </a:p>
        </p:txBody>
      </p:sp>
      <p:pic>
        <p:nvPicPr>
          <p:cNvPr id="25" name="Picture 33" descr="MC900432599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96336" y="1556792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자유형 28"/>
          <p:cNvSpPr/>
          <p:nvPr/>
        </p:nvSpPr>
        <p:spPr>
          <a:xfrm>
            <a:off x="1901371" y="2554514"/>
            <a:ext cx="4419601" cy="2264229"/>
          </a:xfrm>
          <a:custGeom>
            <a:avLst/>
            <a:gdLst>
              <a:gd name="connsiteX0" fmla="*/ 4412343 w 4419601"/>
              <a:gd name="connsiteY0" fmla="*/ 0 h 2264229"/>
              <a:gd name="connsiteX1" fmla="*/ 4281715 w 4419601"/>
              <a:gd name="connsiteY1" fmla="*/ 595086 h 2264229"/>
              <a:gd name="connsiteX2" fmla="*/ 3585029 w 4419601"/>
              <a:gd name="connsiteY2" fmla="*/ 1248229 h 2264229"/>
              <a:gd name="connsiteX3" fmla="*/ 2336800 w 4419601"/>
              <a:gd name="connsiteY3" fmla="*/ 1320800 h 2264229"/>
              <a:gd name="connsiteX4" fmla="*/ 1262743 w 4419601"/>
              <a:gd name="connsiteY4" fmla="*/ 1567543 h 2264229"/>
              <a:gd name="connsiteX5" fmla="*/ 493486 w 4419601"/>
              <a:gd name="connsiteY5" fmla="*/ 2119086 h 2264229"/>
              <a:gd name="connsiteX6" fmla="*/ 0 w 4419601"/>
              <a:gd name="connsiteY6" fmla="*/ 2264229 h 226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9601" h="2264229">
                <a:moveTo>
                  <a:pt x="4412343" y="0"/>
                </a:moveTo>
                <a:cubicBezTo>
                  <a:pt x="4415972" y="193524"/>
                  <a:pt x="4419601" y="387048"/>
                  <a:pt x="4281715" y="595086"/>
                </a:cubicBezTo>
                <a:cubicBezTo>
                  <a:pt x="4143829" y="803124"/>
                  <a:pt x="3909182" y="1127277"/>
                  <a:pt x="3585029" y="1248229"/>
                </a:cubicBezTo>
                <a:cubicBezTo>
                  <a:pt x="3260877" y="1369181"/>
                  <a:pt x="2723848" y="1267581"/>
                  <a:pt x="2336800" y="1320800"/>
                </a:cubicBezTo>
                <a:cubicBezTo>
                  <a:pt x="1949752" y="1374019"/>
                  <a:pt x="1569962" y="1434495"/>
                  <a:pt x="1262743" y="1567543"/>
                </a:cubicBezTo>
                <a:cubicBezTo>
                  <a:pt x="955524" y="1700591"/>
                  <a:pt x="703943" y="2002972"/>
                  <a:pt x="493486" y="2119086"/>
                </a:cubicBezTo>
                <a:cubicBezTo>
                  <a:pt x="283029" y="2235200"/>
                  <a:pt x="141514" y="2249714"/>
                  <a:pt x="0" y="2264229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49" idx="1"/>
          </p:cNvCxnSpPr>
          <p:nvPr/>
        </p:nvCxnSpPr>
        <p:spPr>
          <a:xfrm flipH="1">
            <a:off x="971600" y="5013176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24328" y="1340768"/>
            <a:ext cx="7397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233022" y="60324"/>
            <a:ext cx="8659457" cy="5825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200" dirty="0"/>
              <a:t>(Example) NEST Operations with Protocols</a:t>
            </a:r>
            <a:endParaRPr lang="ko-KR" altLang="en-US" sz="3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65 0.08393 C -0.15295 0.11815 -0.15607 0.15237 -0.16527 0.1785 C -0.17448 0.20462 -0.19149 0.22405 -0.20468 0.24139 C -0.21788 0.25873 -0.22448 0.27283 -0.24409 0.28324 C -0.26371 0.29364 -0.29531 0.30243 -0.32291 0.30428 C -0.35052 0.30613 -0.38732 0.29387 -0.40955 0.29387 C -0.43177 0.29387 -0.43837 0.30081 -0.45677 0.30428 C -0.47517 0.30775 -0.50399 0.30936 -0.51979 0.31468 C -0.53559 0.32 -0.54462 0.32694 -0.55121 0.33572 C -0.55781 0.34451 -0.55243 0.35491 -0.55902 0.36717 C -0.56562 0.37942 -0.58021 0.39861 -0.59062 0.40902 C -0.60104 0.41942 -0.61284 0.42821 -0.62205 0.43006 C -0.63125 0.43191 -0.63854 0.42567 -0.64566 0.41965 " pathEditMode="relative" rAng="0" ptsTypes="aaaaaaaaaaa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0" y="174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87 0.10081 C -0.15417 0.13503 -0.15729 0.16925 -0.16649 0.19538 C -0.1757 0.22151 -0.19271 0.24093 -0.2059 0.25827 C -0.2191 0.27561 -0.2257 0.28971 -0.24531 0.30012 C -0.26493 0.31052 -0.29653 0.31931 -0.32413 0.32116 C -0.35174 0.32301 -0.38854 0.31075 -0.41077 0.31075 C -0.43299 0.31075 -0.43959 0.31769 -0.45799 0.32116 C -0.47639 0.32463 -0.50521 0.32624 -0.52101 0.33156 C -0.53681 0.33688 -0.54584 0.34382 -0.55243 0.3526 C -0.55903 0.36139 -0.55365 0.37179 -0.56024 0.38405 C -0.56684 0.3963 -0.58143 0.41549 -0.59184 0.4259 C -0.60226 0.4363 -0.61406 0.44509 -0.62327 0.44694 C -0.63247 0.44879 -0.63976 0.44255 -0.64688 0.43653 " pathEditMode="relative" rAng="0" ptsTypes="aaaaaaaaaaaaA">
                                      <p:cBhvr>
                                        <p:cTn id="4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0" y="17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4" grpId="0"/>
      <p:bldP spid="65" grpId="0"/>
      <p:bldP spid="66" grpId="0"/>
      <p:bldP spid="67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cxnSp>
        <p:nvCxnSpPr>
          <p:cNvPr id="19" name="직선 연결선 18"/>
          <p:cNvCxnSpPr/>
          <p:nvPr/>
        </p:nvCxnSpPr>
        <p:spPr>
          <a:xfrm flipV="1">
            <a:off x="1907704" y="4437112"/>
            <a:ext cx="720080" cy="3600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Smart Phone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0090" y="5445224"/>
            <a:ext cx="1747338" cy="523220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NEST Thermostat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(Sensor &amp; Actuator)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523220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NEST </a:t>
            </a:r>
          </a:p>
          <a:p>
            <a:pPr algn="ctr"/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2" descr="http://gigaom2.files.wordpress.com/2012/04/airwave.png?w=297&amp;h=3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4653136"/>
            <a:ext cx="712879" cy="720080"/>
          </a:xfrm>
          <a:prstGeom prst="rect">
            <a:avLst/>
          </a:prstGeom>
          <a:noFill/>
        </p:spPr>
      </p:pic>
      <p:pic>
        <p:nvPicPr>
          <p:cNvPr id="351234" name="Picture 2" descr="https://cdn.shopify.com/s/files/1/0102/2252/products/img_nest-nest2-the-pack-11.jpg?5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2229" y="4547885"/>
            <a:ext cx="883387" cy="883387"/>
          </a:xfrm>
          <a:prstGeom prst="rect">
            <a:avLst/>
          </a:prstGeom>
          <a:noFill/>
        </p:spPr>
      </p:pic>
      <p:sp>
        <p:nvSpPr>
          <p:cNvPr id="57" name="TextBox 56"/>
          <p:cNvSpPr txBox="1"/>
          <p:nvPr/>
        </p:nvSpPr>
        <p:spPr>
          <a:xfrm>
            <a:off x="323528" y="85497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  <a:ea typeface="+mn-ea"/>
              </a:rPr>
              <a:t>Controlling with NEST thermostat (by NEST Service Server)  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23528" y="1274483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0. Event occurrence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3528" y="1583046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 Request NEST for temperature change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3568" y="191029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1.1. data format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JSON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3568" y="2214148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1.2. message &amp; method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HTTP PUT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3568" y="2534770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1.3. delivery with </a:t>
            </a:r>
            <a:r>
              <a:rPr lang="en-US" altLang="zh-CN" sz="1400" dirty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TCP/IP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3528" y="3178629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2. Change temperature with HVAC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3568" y="2843695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1.4. over the air with </a:t>
            </a:r>
            <a:r>
              <a:rPr lang="en-US" altLang="zh-CN" sz="1400" dirty="0" err="1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WiFi</a:t>
            </a:r>
            <a:endParaRPr lang="en-US" altLang="zh-CN" sz="140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Courier New" pitchFamily="49" charset="0"/>
            </a:endParaRPr>
          </a:p>
        </p:txBody>
      </p:sp>
      <p:pic>
        <p:nvPicPr>
          <p:cNvPr id="25" name="Picture 33" descr="MC900432599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59632" y="4005064"/>
            <a:ext cx="57606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323528" y="3492624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3. Response with state info</a:t>
            </a:r>
          </a:p>
        </p:txBody>
      </p:sp>
      <p:sp>
        <p:nvSpPr>
          <p:cNvPr id="29" name="자유형 28"/>
          <p:cNvSpPr/>
          <p:nvPr/>
        </p:nvSpPr>
        <p:spPr>
          <a:xfrm>
            <a:off x="1901371" y="2564904"/>
            <a:ext cx="4419601" cy="2264229"/>
          </a:xfrm>
          <a:custGeom>
            <a:avLst/>
            <a:gdLst>
              <a:gd name="connsiteX0" fmla="*/ 4412343 w 4419601"/>
              <a:gd name="connsiteY0" fmla="*/ 0 h 2264229"/>
              <a:gd name="connsiteX1" fmla="*/ 4281715 w 4419601"/>
              <a:gd name="connsiteY1" fmla="*/ 595086 h 2264229"/>
              <a:gd name="connsiteX2" fmla="*/ 3585029 w 4419601"/>
              <a:gd name="connsiteY2" fmla="*/ 1248229 h 2264229"/>
              <a:gd name="connsiteX3" fmla="*/ 2336800 w 4419601"/>
              <a:gd name="connsiteY3" fmla="*/ 1320800 h 2264229"/>
              <a:gd name="connsiteX4" fmla="*/ 1262743 w 4419601"/>
              <a:gd name="connsiteY4" fmla="*/ 1567543 h 2264229"/>
              <a:gd name="connsiteX5" fmla="*/ 493486 w 4419601"/>
              <a:gd name="connsiteY5" fmla="*/ 2119086 h 2264229"/>
              <a:gd name="connsiteX6" fmla="*/ 0 w 4419601"/>
              <a:gd name="connsiteY6" fmla="*/ 2264229 h 226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9601" h="2264229">
                <a:moveTo>
                  <a:pt x="4412343" y="0"/>
                </a:moveTo>
                <a:cubicBezTo>
                  <a:pt x="4415972" y="193524"/>
                  <a:pt x="4419601" y="387048"/>
                  <a:pt x="4281715" y="595086"/>
                </a:cubicBezTo>
                <a:cubicBezTo>
                  <a:pt x="4143829" y="803124"/>
                  <a:pt x="3909182" y="1127277"/>
                  <a:pt x="3585029" y="1248229"/>
                </a:cubicBezTo>
                <a:cubicBezTo>
                  <a:pt x="3260877" y="1369181"/>
                  <a:pt x="2723848" y="1267581"/>
                  <a:pt x="2336800" y="1320800"/>
                </a:cubicBezTo>
                <a:cubicBezTo>
                  <a:pt x="1949752" y="1374019"/>
                  <a:pt x="1569962" y="1434495"/>
                  <a:pt x="1262743" y="1567543"/>
                </a:cubicBezTo>
                <a:cubicBezTo>
                  <a:pt x="955524" y="1700591"/>
                  <a:pt x="703943" y="2002972"/>
                  <a:pt x="493486" y="2119086"/>
                </a:cubicBezTo>
                <a:cubicBezTo>
                  <a:pt x="283029" y="2235200"/>
                  <a:pt x="141514" y="2249714"/>
                  <a:pt x="0" y="2264229"/>
                </a:cubicBezTo>
              </a:path>
            </a:pathLst>
          </a:cu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87624" y="3861048"/>
            <a:ext cx="7397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2555776" y="530120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Simplified &amp; further procedures needed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71800" y="5661248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service discovery &amp; ID resolution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lightweight network protocol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access control &amp; security  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et </a:t>
            </a:r>
            <a:r>
              <a:rPr lang="en-US" altLang="zh-CN" sz="1400" dirty="0" err="1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cetra</a:t>
            </a:r>
            <a:r>
              <a:rPr lang="en-US" altLang="zh-CN" sz="1400" dirty="0">
                <a:solidFill>
                  <a:srgbClr val="0000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… 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233022" y="60324"/>
            <a:ext cx="8659457" cy="5825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200" dirty="0"/>
              <a:t>(Example) NEST Operations with Protocols</a:t>
            </a:r>
            <a:endParaRPr lang="ko-KR" altLang="en-US" sz="3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94 0.09457 C 0.06753 0.06752 0.10312 0.04046 0.12083 0.02289 C 0.13854 0.00532 0.11805 0.00185 0.13819 -0.0111 C 0.15833 -0.02404 0.20278 -0.04717 0.24132 -0.05549 C 0.27986 -0.06381 0.34062 -0.05896 0.36996 -0.06173 C 0.3993 -0.06451 0.40243 -0.0652 0.41753 -0.07237 C 0.43264 -0.07954 0.44826 -0.09063 0.46024 -0.10404 C 0.47257 -0.11745 0.48142 -0.13318 0.49062 -0.1526 C 0.49982 -0.17202 0.51198 -0.2037 0.51597 -0.22034 C 0.51996 -0.23699 0.51458 -0.2467 0.51441 -0.25202 " pathEditMode="relative" rAng="0" ptsTypes="aaaaaaaa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0" y="-173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38 0.10289 C 0.06597 0.07584 0.10157 0.04878 0.11927 0.03121 C 0.13698 0.01364 0.1165 0.01017 0.13663 -0.00278 C 0.15677 -0.01572 0.20122 -0.03885 0.23976 -0.04717 C 0.2783 -0.05549 0.33907 -0.05064 0.36841 -0.05341 C 0.39775 -0.05619 0.40087 -0.05688 0.41597 -0.06405 C 0.43108 -0.07122 0.4467 -0.08231 0.45868 -0.09572 C 0.47101 -0.10913 0.47986 -0.12486 0.48907 -0.14428 C 0.49827 -0.1637 0.51042 -0.19538 0.51441 -0.21202 C 0.51841 -0.22867 0.51302 -0.23838 0.51285 -0.2437 " pathEditMode="relative" rAng="0" ptsTypes="aaaaaaaaaA">
                                      <p:cBhvr>
                                        <p:cTn id="2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0" y="-17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pic>
        <p:nvPicPr>
          <p:cNvPr id="268298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stCxn id="268298" idx="2"/>
            <a:endCxn id="268294" idx="1"/>
          </p:cNvCxnSpPr>
          <p:nvPr/>
        </p:nvCxnSpPr>
        <p:spPr>
          <a:xfrm>
            <a:off x="1202852" y="3429000"/>
            <a:ext cx="99288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30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21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26" name="직선 연결선 25"/>
          <p:cNvCxnSpPr>
            <a:stCxn id="24" idx="0"/>
            <a:endCxn id="268294" idx="2"/>
          </p:cNvCxnSpPr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1187624" y="155853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lt"/>
                <a:ea typeface="+mn-ea"/>
              </a:rPr>
              <a:t>Controlling &amp; Monitoring </a:t>
            </a:r>
          </a:p>
          <a:p>
            <a:pPr algn="ctr"/>
            <a:r>
              <a:rPr lang="en-US" altLang="ko-KR" b="1" dirty="0">
                <a:latin typeface="+mn-lt"/>
                <a:ea typeface="+mn-ea"/>
              </a:rPr>
              <a:t>with sensor &amp; actuator</a:t>
            </a:r>
            <a:endParaRPr lang="en-US" altLang="ko-KR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grpSp>
        <p:nvGrpSpPr>
          <p:cNvPr id="2" name="그룹 33"/>
          <p:cNvGrpSpPr/>
          <p:nvPr/>
        </p:nvGrpSpPr>
        <p:grpSpPr>
          <a:xfrm>
            <a:off x="1331640" y="2636912"/>
            <a:ext cx="6070646" cy="3241374"/>
            <a:chOff x="1331640" y="2636912"/>
            <a:chExt cx="6070646" cy="3241374"/>
          </a:xfrm>
        </p:grpSpPr>
        <p:sp>
          <p:nvSpPr>
            <p:cNvPr id="35" name="자유형 34"/>
            <p:cNvSpPr/>
            <p:nvPr/>
          </p:nvSpPr>
          <p:spPr>
            <a:xfrm>
              <a:off x="1331640" y="2636912"/>
              <a:ext cx="5041296" cy="1641501"/>
            </a:xfrm>
            <a:custGeom>
              <a:avLst/>
              <a:gdLst>
                <a:gd name="connsiteX0" fmla="*/ 5007429 w 5041296"/>
                <a:gd name="connsiteY0" fmla="*/ 0 h 1637696"/>
                <a:gd name="connsiteX1" fmla="*/ 4905829 w 5041296"/>
                <a:gd name="connsiteY1" fmla="*/ 377371 h 1637696"/>
                <a:gd name="connsiteX2" fmla="*/ 4194629 w 5041296"/>
                <a:gd name="connsiteY2" fmla="*/ 1117600 h 1637696"/>
                <a:gd name="connsiteX3" fmla="*/ 3628572 w 5041296"/>
                <a:gd name="connsiteY3" fmla="*/ 1190171 h 1637696"/>
                <a:gd name="connsiteX4" fmla="*/ 2743200 w 5041296"/>
                <a:gd name="connsiteY4" fmla="*/ 1016000 h 1637696"/>
                <a:gd name="connsiteX5" fmla="*/ 1799772 w 5041296"/>
                <a:gd name="connsiteY5" fmla="*/ 1204686 h 1637696"/>
                <a:gd name="connsiteX6" fmla="*/ 1436915 w 5041296"/>
                <a:gd name="connsiteY6" fmla="*/ 1582057 h 1637696"/>
                <a:gd name="connsiteX7" fmla="*/ 667658 w 5041296"/>
                <a:gd name="connsiteY7" fmla="*/ 1509486 h 1637696"/>
                <a:gd name="connsiteX8" fmla="*/ 232229 w 5041296"/>
                <a:gd name="connsiteY8" fmla="*/ 812800 h 1637696"/>
                <a:gd name="connsiteX9" fmla="*/ 0 w 5041296"/>
                <a:gd name="connsiteY9" fmla="*/ 682171 h 1637696"/>
                <a:gd name="connsiteX0" fmla="*/ 5007429 w 5041296"/>
                <a:gd name="connsiteY0" fmla="*/ 0 h 1641147"/>
                <a:gd name="connsiteX1" fmla="*/ 4905829 w 5041296"/>
                <a:gd name="connsiteY1" fmla="*/ 377371 h 1641147"/>
                <a:gd name="connsiteX2" fmla="*/ 4194629 w 5041296"/>
                <a:gd name="connsiteY2" fmla="*/ 1117600 h 1641147"/>
                <a:gd name="connsiteX3" fmla="*/ 3628572 w 5041296"/>
                <a:gd name="connsiteY3" fmla="*/ 1190171 h 1641147"/>
                <a:gd name="connsiteX4" fmla="*/ 2743200 w 5041296"/>
                <a:gd name="connsiteY4" fmla="*/ 1016000 h 1641147"/>
                <a:gd name="connsiteX5" fmla="*/ 1799772 w 5041296"/>
                <a:gd name="connsiteY5" fmla="*/ 1204686 h 1641147"/>
                <a:gd name="connsiteX6" fmla="*/ 1436915 w 5041296"/>
                <a:gd name="connsiteY6" fmla="*/ 1582057 h 1641147"/>
                <a:gd name="connsiteX7" fmla="*/ 667658 w 5041296"/>
                <a:gd name="connsiteY7" fmla="*/ 1509486 h 1641147"/>
                <a:gd name="connsiteX8" fmla="*/ 360040 w 5041296"/>
                <a:gd name="connsiteY8" fmla="*/ 792088 h 1641147"/>
                <a:gd name="connsiteX9" fmla="*/ 0 w 5041296"/>
                <a:gd name="connsiteY9" fmla="*/ 682171 h 1641147"/>
                <a:gd name="connsiteX0" fmla="*/ 5007429 w 5041296"/>
                <a:gd name="connsiteY0" fmla="*/ 0 h 1641501"/>
                <a:gd name="connsiteX1" fmla="*/ 4905829 w 5041296"/>
                <a:gd name="connsiteY1" fmla="*/ 377371 h 1641501"/>
                <a:gd name="connsiteX2" fmla="*/ 4194629 w 5041296"/>
                <a:gd name="connsiteY2" fmla="*/ 1117600 h 1641501"/>
                <a:gd name="connsiteX3" fmla="*/ 3628572 w 5041296"/>
                <a:gd name="connsiteY3" fmla="*/ 1190171 h 1641501"/>
                <a:gd name="connsiteX4" fmla="*/ 2743200 w 5041296"/>
                <a:gd name="connsiteY4" fmla="*/ 1016000 h 1641501"/>
                <a:gd name="connsiteX5" fmla="*/ 1799772 w 5041296"/>
                <a:gd name="connsiteY5" fmla="*/ 1204686 h 1641501"/>
                <a:gd name="connsiteX6" fmla="*/ 1368152 w 5041296"/>
                <a:gd name="connsiteY6" fmla="*/ 1584176 h 1641501"/>
                <a:gd name="connsiteX7" fmla="*/ 667658 w 5041296"/>
                <a:gd name="connsiteY7" fmla="*/ 1509486 h 1641501"/>
                <a:gd name="connsiteX8" fmla="*/ 360040 w 5041296"/>
                <a:gd name="connsiteY8" fmla="*/ 792088 h 1641501"/>
                <a:gd name="connsiteX9" fmla="*/ 0 w 5041296"/>
                <a:gd name="connsiteY9" fmla="*/ 682171 h 164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1296" h="1641501">
                  <a:moveTo>
                    <a:pt x="5007429" y="0"/>
                  </a:moveTo>
                  <a:cubicBezTo>
                    <a:pt x="5024362" y="95552"/>
                    <a:pt x="5041296" y="191104"/>
                    <a:pt x="4905829" y="377371"/>
                  </a:cubicBezTo>
                  <a:cubicBezTo>
                    <a:pt x="4770362" y="563638"/>
                    <a:pt x="4407505" y="982133"/>
                    <a:pt x="4194629" y="1117600"/>
                  </a:cubicBezTo>
                  <a:cubicBezTo>
                    <a:pt x="3981753" y="1253067"/>
                    <a:pt x="3870477" y="1207104"/>
                    <a:pt x="3628572" y="1190171"/>
                  </a:cubicBezTo>
                  <a:cubicBezTo>
                    <a:pt x="3386667" y="1173238"/>
                    <a:pt x="3048000" y="1013581"/>
                    <a:pt x="2743200" y="1016000"/>
                  </a:cubicBezTo>
                  <a:cubicBezTo>
                    <a:pt x="2438400" y="1018419"/>
                    <a:pt x="2028947" y="1109990"/>
                    <a:pt x="1799772" y="1204686"/>
                  </a:cubicBezTo>
                  <a:cubicBezTo>
                    <a:pt x="1570597" y="1299382"/>
                    <a:pt x="1556838" y="1533376"/>
                    <a:pt x="1368152" y="1584176"/>
                  </a:cubicBezTo>
                  <a:cubicBezTo>
                    <a:pt x="1179466" y="1634976"/>
                    <a:pt x="835677" y="1641501"/>
                    <a:pt x="667658" y="1509486"/>
                  </a:cubicBezTo>
                  <a:cubicBezTo>
                    <a:pt x="499639" y="1377471"/>
                    <a:pt x="471316" y="929974"/>
                    <a:pt x="360040" y="792088"/>
                  </a:cubicBezTo>
                  <a:cubicBezTo>
                    <a:pt x="248764" y="654202"/>
                    <a:pt x="60476" y="678542"/>
                    <a:pt x="0" y="682171"/>
                  </a:cubicBez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2494038" y="3843867"/>
              <a:ext cx="4908248" cy="2034419"/>
            </a:xfrm>
            <a:custGeom>
              <a:avLst/>
              <a:gdLst>
                <a:gd name="connsiteX0" fmla="*/ 4908248 w 4908248"/>
                <a:gd name="connsiteY0" fmla="*/ 553962 h 2034419"/>
                <a:gd name="connsiteX1" fmla="*/ 4661505 w 4908248"/>
                <a:gd name="connsiteY1" fmla="*/ 162076 h 2034419"/>
                <a:gd name="connsiteX2" fmla="*/ 3863219 w 4908248"/>
                <a:gd name="connsiteY2" fmla="*/ 45962 h 2034419"/>
                <a:gd name="connsiteX3" fmla="*/ 2905276 w 4908248"/>
                <a:gd name="connsiteY3" fmla="*/ 437847 h 2034419"/>
                <a:gd name="connsiteX4" fmla="*/ 1642533 w 4908248"/>
                <a:gd name="connsiteY4" fmla="*/ 205619 h 2034419"/>
                <a:gd name="connsiteX5" fmla="*/ 916819 w 4908248"/>
                <a:gd name="connsiteY5" fmla="*/ 249162 h 2034419"/>
                <a:gd name="connsiteX6" fmla="*/ 408819 w 4908248"/>
                <a:gd name="connsiteY6" fmla="*/ 641047 h 2034419"/>
                <a:gd name="connsiteX7" fmla="*/ 31448 w 4908248"/>
                <a:gd name="connsiteY7" fmla="*/ 1410304 h 2034419"/>
                <a:gd name="connsiteX8" fmla="*/ 220133 w 4908248"/>
                <a:gd name="connsiteY8" fmla="*/ 2034419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8248" h="2034419">
                  <a:moveTo>
                    <a:pt x="4908248" y="553962"/>
                  </a:moveTo>
                  <a:cubicBezTo>
                    <a:pt x="4871962" y="400352"/>
                    <a:pt x="4835676" y="246743"/>
                    <a:pt x="4661505" y="162076"/>
                  </a:cubicBezTo>
                  <a:cubicBezTo>
                    <a:pt x="4487334" y="77409"/>
                    <a:pt x="4155924" y="0"/>
                    <a:pt x="3863219" y="45962"/>
                  </a:cubicBezTo>
                  <a:cubicBezTo>
                    <a:pt x="3570514" y="91924"/>
                    <a:pt x="3275390" y="411238"/>
                    <a:pt x="2905276" y="437847"/>
                  </a:cubicBezTo>
                  <a:cubicBezTo>
                    <a:pt x="2535162" y="464456"/>
                    <a:pt x="1973943" y="237067"/>
                    <a:pt x="1642533" y="205619"/>
                  </a:cubicBezTo>
                  <a:cubicBezTo>
                    <a:pt x="1311124" y="174172"/>
                    <a:pt x="1122438" y="176591"/>
                    <a:pt x="916819" y="249162"/>
                  </a:cubicBezTo>
                  <a:cubicBezTo>
                    <a:pt x="711200" y="321733"/>
                    <a:pt x="556381" y="447523"/>
                    <a:pt x="408819" y="641047"/>
                  </a:cubicBezTo>
                  <a:cubicBezTo>
                    <a:pt x="261257" y="834571"/>
                    <a:pt x="62896" y="1178075"/>
                    <a:pt x="31448" y="1410304"/>
                  </a:cubicBezTo>
                  <a:cubicBezTo>
                    <a:pt x="0" y="1642533"/>
                    <a:pt x="110066" y="1838476"/>
                    <a:pt x="220133" y="2034419"/>
                  </a:cubicBez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42"/>
          <p:cNvGrpSpPr/>
          <p:nvPr/>
        </p:nvGrpSpPr>
        <p:grpSpPr>
          <a:xfrm>
            <a:off x="1494971" y="2583543"/>
            <a:ext cx="6077677" cy="3294743"/>
            <a:chOff x="1494971" y="2583543"/>
            <a:chExt cx="6077677" cy="3294743"/>
          </a:xfrm>
        </p:grpSpPr>
        <p:sp>
          <p:nvSpPr>
            <p:cNvPr id="44" name="자유형 43"/>
            <p:cNvSpPr/>
            <p:nvPr/>
          </p:nvSpPr>
          <p:spPr>
            <a:xfrm>
              <a:off x="1494971" y="2583543"/>
              <a:ext cx="5041296" cy="1640204"/>
            </a:xfrm>
            <a:custGeom>
              <a:avLst/>
              <a:gdLst>
                <a:gd name="connsiteX0" fmla="*/ 5007429 w 5041296"/>
                <a:gd name="connsiteY0" fmla="*/ 0 h 1637696"/>
                <a:gd name="connsiteX1" fmla="*/ 4905829 w 5041296"/>
                <a:gd name="connsiteY1" fmla="*/ 377371 h 1637696"/>
                <a:gd name="connsiteX2" fmla="*/ 4194629 w 5041296"/>
                <a:gd name="connsiteY2" fmla="*/ 1117600 h 1637696"/>
                <a:gd name="connsiteX3" fmla="*/ 3628572 w 5041296"/>
                <a:gd name="connsiteY3" fmla="*/ 1190171 h 1637696"/>
                <a:gd name="connsiteX4" fmla="*/ 2743200 w 5041296"/>
                <a:gd name="connsiteY4" fmla="*/ 1016000 h 1637696"/>
                <a:gd name="connsiteX5" fmla="*/ 1799772 w 5041296"/>
                <a:gd name="connsiteY5" fmla="*/ 1204686 h 1637696"/>
                <a:gd name="connsiteX6" fmla="*/ 1436915 w 5041296"/>
                <a:gd name="connsiteY6" fmla="*/ 1582057 h 1637696"/>
                <a:gd name="connsiteX7" fmla="*/ 667658 w 5041296"/>
                <a:gd name="connsiteY7" fmla="*/ 1509486 h 1637696"/>
                <a:gd name="connsiteX8" fmla="*/ 232229 w 5041296"/>
                <a:gd name="connsiteY8" fmla="*/ 812800 h 1637696"/>
                <a:gd name="connsiteX9" fmla="*/ 0 w 5041296"/>
                <a:gd name="connsiteY9" fmla="*/ 682171 h 1637696"/>
                <a:gd name="connsiteX0" fmla="*/ 5007429 w 5041296"/>
                <a:gd name="connsiteY0" fmla="*/ 0 h 1634942"/>
                <a:gd name="connsiteX1" fmla="*/ 4905829 w 5041296"/>
                <a:gd name="connsiteY1" fmla="*/ 377371 h 1634942"/>
                <a:gd name="connsiteX2" fmla="*/ 4194629 w 5041296"/>
                <a:gd name="connsiteY2" fmla="*/ 1117600 h 1634942"/>
                <a:gd name="connsiteX3" fmla="*/ 3628572 w 5041296"/>
                <a:gd name="connsiteY3" fmla="*/ 1190171 h 1634942"/>
                <a:gd name="connsiteX4" fmla="*/ 2743200 w 5041296"/>
                <a:gd name="connsiteY4" fmla="*/ 1016000 h 1634942"/>
                <a:gd name="connsiteX5" fmla="*/ 1799772 w 5041296"/>
                <a:gd name="connsiteY5" fmla="*/ 1204686 h 1634942"/>
                <a:gd name="connsiteX6" fmla="*/ 1348837 w 5041296"/>
                <a:gd name="connsiteY6" fmla="*/ 1565537 h 1634942"/>
                <a:gd name="connsiteX7" fmla="*/ 667658 w 5041296"/>
                <a:gd name="connsiteY7" fmla="*/ 1509486 h 1634942"/>
                <a:gd name="connsiteX8" fmla="*/ 232229 w 5041296"/>
                <a:gd name="connsiteY8" fmla="*/ 812800 h 1634942"/>
                <a:gd name="connsiteX9" fmla="*/ 0 w 5041296"/>
                <a:gd name="connsiteY9" fmla="*/ 682171 h 1634942"/>
                <a:gd name="connsiteX0" fmla="*/ 5007429 w 5041296"/>
                <a:gd name="connsiteY0" fmla="*/ 0 h 1640204"/>
                <a:gd name="connsiteX1" fmla="*/ 4905829 w 5041296"/>
                <a:gd name="connsiteY1" fmla="*/ 377371 h 1640204"/>
                <a:gd name="connsiteX2" fmla="*/ 4194629 w 5041296"/>
                <a:gd name="connsiteY2" fmla="*/ 1117600 h 1640204"/>
                <a:gd name="connsiteX3" fmla="*/ 3628572 w 5041296"/>
                <a:gd name="connsiteY3" fmla="*/ 1190171 h 1640204"/>
                <a:gd name="connsiteX4" fmla="*/ 2743200 w 5041296"/>
                <a:gd name="connsiteY4" fmla="*/ 1016000 h 1640204"/>
                <a:gd name="connsiteX5" fmla="*/ 1924901 w 5041296"/>
                <a:gd name="connsiteY5" fmla="*/ 1061481 h 1640204"/>
                <a:gd name="connsiteX6" fmla="*/ 1348837 w 5041296"/>
                <a:gd name="connsiteY6" fmla="*/ 1565537 h 1640204"/>
                <a:gd name="connsiteX7" fmla="*/ 667658 w 5041296"/>
                <a:gd name="connsiteY7" fmla="*/ 1509486 h 1640204"/>
                <a:gd name="connsiteX8" fmla="*/ 232229 w 5041296"/>
                <a:gd name="connsiteY8" fmla="*/ 812800 h 1640204"/>
                <a:gd name="connsiteX9" fmla="*/ 0 w 5041296"/>
                <a:gd name="connsiteY9" fmla="*/ 682171 h 164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1296" h="1640204">
                  <a:moveTo>
                    <a:pt x="5007429" y="0"/>
                  </a:moveTo>
                  <a:cubicBezTo>
                    <a:pt x="5024362" y="95552"/>
                    <a:pt x="5041296" y="191104"/>
                    <a:pt x="4905829" y="377371"/>
                  </a:cubicBezTo>
                  <a:cubicBezTo>
                    <a:pt x="4770362" y="563638"/>
                    <a:pt x="4407505" y="982133"/>
                    <a:pt x="4194629" y="1117600"/>
                  </a:cubicBezTo>
                  <a:cubicBezTo>
                    <a:pt x="3981753" y="1253067"/>
                    <a:pt x="3870477" y="1207104"/>
                    <a:pt x="3628572" y="1190171"/>
                  </a:cubicBezTo>
                  <a:cubicBezTo>
                    <a:pt x="3386667" y="1173238"/>
                    <a:pt x="3027145" y="1037448"/>
                    <a:pt x="2743200" y="1016000"/>
                  </a:cubicBezTo>
                  <a:cubicBezTo>
                    <a:pt x="2459255" y="994552"/>
                    <a:pt x="2157295" y="969892"/>
                    <a:pt x="1924901" y="1061481"/>
                  </a:cubicBezTo>
                  <a:cubicBezTo>
                    <a:pt x="1692507" y="1153071"/>
                    <a:pt x="1558377" y="1490870"/>
                    <a:pt x="1348837" y="1565537"/>
                  </a:cubicBezTo>
                  <a:cubicBezTo>
                    <a:pt x="1139297" y="1640204"/>
                    <a:pt x="853759" y="1634942"/>
                    <a:pt x="667658" y="1509486"/>
                  </a:cubicBezTo>
                  <a:cubicBezTo>
                    <a:pt x="481557" y="1384030"/>
                    <a:pt x="343505" y="950686"/>
                    <a:pt x="232229" y="812800"/>
                  </a:cubicBezTo>
                  <a:cubicBezTo>
                    <a:pt x="120953" y="674914"/>
                    <a:pt x="60476" y="678542"/>
                    <a:pt x="0" y="682171"/>
                  </a:cubicBezTo>
                </a:path>
              </a:pathLst>
            </a:cu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664400" y="3843867"/>
              <a:ext cx="4908248" cy="2034419"/>
            </a:xfrm>
            <a:custGeom>
              <a:avLst/>
              <a:gdLst>
                <a:gd name="connsiteX0" fmla="*/ 4908248 w 4908248"/>
                <a:gd name="connsiteY0" fmla="*/ 553962 h 2034419"/>
                <a:gd name="connsiteX1" fmla="*/ 4661505 w 4908248"/>
                <a:gd name="connsiteY1" fmla="*/ 162076 h 2034419"/>
                <a:gd name="connsiteX2" fmla="*/ 3863219 w 4908248"/>
                <a:gd name="connsiteY2" fmla="*/ 45962 h 2034419"/>
                <a:gd name="connsiteX3" fmla="*/ 2905276 w 4908248"/>
                <a:gd name="connsiteY3" fmla="*/ 437847 h 2034419"/>
                <a:gd name="connsiteX4" fmla="*/ 1642533 w 4908248"/>
                <a:gd name="connsiteY4" fmla="*/ 205619 h 2034419"/>
                <a:gd name="connsiteX5" fmla="*/ 916819 w 4908248"/>
                <a:gd name="connsiteY5" fmla="*/ 249162 h 2034419"/>
                <a:gd name="connsiteX6" fmla="*/ 408819 w 4908248"/>
                <a:gd name="connsiteY6" fmla="*/ 641047 h 2034419"/>
                <a:gd name="connsiteX7" fmla="*/ 31448 w 4908248"/>
                <a:gd name="connsiteY7" fmla="*/ 1410304 h 2034419"/>
                <a:gd name="connsiteX8" fmla="*/ 220133 w 4908248"/>
                <a:gd name="connsiteY8" fmla="*/ 2034419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8248" h="2034419">
                  <a:moveTo>
                    <a:pt x="4908248" y="553962"/>
                  </a:moveTo>
                  <a:cubicBezTo>
                    <a:pt x="4871962" y="400352"/>
                    <a:pt x="4835676" y="246743"/>
                    <a:pt x="4661505" y="162076"/>
                  </a:cubicBezTo>
                  <a:cubicBezTo>
                    <a:pt x="4487334" y="77409"/>
                    <a:pt x="4155924" y="0"/>
                    <a:pt x="3863219" y="45962"/>
                  </a:cubicBezTo>
                  <a:cubicBezTo>
                    <a:pt x="3570514" y="91924"/>
                    <a:pt x="3275390" y="411238"/>
                    <a:pt x="2905276" y="437847"/>
                  </a:cubicBezTo>
                  <a:cubicBezTo>
                    <a:pt x="2535162" y="464456"/>
                    <a:pt x="1973943" y="237067"/>
                    <a:pt x="1642533" y="205619"/>
                  </a:cubicBezTo>
                  <a:cubicBezTo>
                    <a:pt x="1311124" y="174172"/>
                    <a:pt x="1122438" y="176591"/>
                    <a:pt x="916819" y="249162"/>
                  </a:cubicBezTo>
                  <a:cubicBezTo>
                    <a:pt x="711200" y="321733"/>
                    <a:pt x="556381" y="447523"/>
                    <a:pt x="408819" y="641047"/>
                  </a:cubicBezTo>
                  <a:cubicBezTo>
                    <a:pt x="261257" y="834571"/>
                    <a:pt x="62896" y="1178075"/>
                    <a:pt x="31448" y="1410304"/>
                  </a:cubicBezTo>
                  <a:cubicBezTo>
                    <a:pt x="0" y="1642533"/>
                    <a:pt x="110066" y="1838476"/>
                    <a:pt x="220133" y="2034419"/>
                  </a:cubicBezTo>
                </a:path>
              </a:pathLst>
            </a:cu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82620" y="2492896"/>
            <a:ext cx="7113716" cy="3208881"/>
            <a:chOff x="482620" y="2492896"/>
            <a:chExt cx="7113716" cy="3208881"/>
          </a:xfrm>
        </p:grpSpPr>
        <p:sp>
          <p:nvSpPr>
            <p:cNvPr id="48" name="자유형 47"/>
            <p:cNvSpPr/>
            <p:nvPr/>
          </p:nvSpPr>
          <p:spPr>
            <a:xfrm>
              <a:off x="1585003" y="3602044"/>
              <a:ext cx="6011333" cy="2099733"/>
            </a:xfrm>
            <a:custGeom>
              <a:avLst/>
              <a:gdLst>
                <a:gd name="connsiteX0" fmla="*/ 6011333 w 6011333"/>
                <a:gd name="connsiteY0" fmla="*/ 836991 h 2099733"/>
                <a:gd name="connsiteX1" fmla="*/ 5488819 w 6011333"/>
                <a:gd name="connsiteY1" fmla="*/ 299962 h 2099733"/>
                <a:gd name="connsiteX2" fmla="*/ 4037391 w 6011333"/>
                <a:gd name="connsiteY2" fmla="*/ 38705 h 2099733"/>
                <a:gd name="connsiteX3" fmla="*/ 1831219 w 6011333"/>
                <a:gd name="connsiteY3" fmla="*/ 532191 h 2099733"/>
                <a:gd name="connsiteX4" fmla="*/ 1511905 w 6011333"/>
                <a:gd name="connsiteY4" fmla="*/ 1025676 h 2099733"/>
                <a:gd name="connsiteX5" fmla="*/ 713619 w 6011333"/>
                <a:gd name="connsiteY5" fmla="*/ 1359505 h 2099733"/>
                <a:gd name="connsiteX6" fmla="*/ 118533 w 6011333"/>
                <a:gd name="connsiteY6" fmla="*/ 1562705 h 2099733"/>
                <a:gd name="connsiteX7" fmla="*/ 2419 w 6011333"/>
                <a:gd name="connsiteY7" fmla="*/ 2099733 h 2099733"/>
                <a:gd name="connsiteX8" fmla="*/ 2419 w 6011333"/>
                <a:gd name="connsiteY8" fmla="*/ 2099733 h 209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333" h="2099733">
                  <a:moveTo>
                    <a:pt x="6011333" y="836991"/>
                  </a:moveTo>
                  <a:cubicBezTo>
                    <a:pt x="5914571" y="635000"/>
                    <a:pt x="5817809" y="433010"/>
                    <a:pt x="5488819" y="299962"/>
                  </a:cubicBezTo>
                  <a:cubicBezTo>
                    <a:pt x="5159829" y="166914"/>
                    <a:pt x="4646991" y="0"/>
                    <a:pt x="4037391" y="38705"/>
                  </a:cubicBezTo>
                  <a:cubicBezTo>
                    <a:pt x="3427791" y="77410"/>
                    <a:pt x="2252133" y="367696"/>
                    <a:pt x="1831219" y="532191"/>
                  </a:cubicBezTo>
                  <a:cubicBezTo>
                    <a:pt x="1410305" y="696686"/>
                    <a:pt x="1698172" y="887790"/>
                    <a:pt x="1511905" y="1025676"/>
                  </a:cubicBezTo>
                  <a:cubicBezTo>
                    <a:pt x="1325638" y="1163562"/>
                    <a:pt x="945848" y="1270000"/>
                    <a:pt x="713619" y="1359505"/>
                  </a:cubicBezTo>
                  <a:cubicBezTo>
                    <a:pt x="481390" y="1449010"/>
                    <a:pt x="237066" y="1439334"/>
                    <a:pt x="118533" y="1562705"/>
                  </a:cubicBezTo>
                  <a:cubicBezTo>
                    <a:pt x="0" y="1686076"/>
                    <a:pt x="2419" y="2099733"/>
                    <a:pt x="2419" y="2099733"/>
                  </a:cubicBezTo>
                  <a:lnTo>
                    <a:pt x="2419" y="2099733"/>
                  </a:lnTo>
                </a:path>
              </a:pathLst>
            </a:custGeom>
            <a:ln w="28575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82620" y="2492896"/>
              <a:ext cx="6081486" cy="1872342"/>
            </a:xfrm>
            <a:custGeom>
              <a:avLst/>
              <a:gdLst>
                <a:gd name="connsiteX0" fmla="*/ 5950857 w 6081486"/>
                <a:gd name="connsiteY0" fmla="*/ 0 h 1872342"/>
                <a:gd name="connsiteX1" fmla="*/ 5849257 w 6081486"/>
                <a:gd name="connsiteY1" fmla="*/ 595085 h 1872342"/>
                <a:gd name="connsiteX2" fmla="*/ 4557485 w 6081486"/>
                <a:gd name="connsiteY2" fmla="*/ 885371 h 1872342"/>
                <a:gd name="connsiteX3" fmla="*/ 2743200 w 6081486"/>
                <a:gd name="connsiteY3" fmla="*/ 1190171 h 1872342"/>
                <a:gd name="connsiteX4" fmla="*/ 2481943 w 6081486"/>
                <a:gd name="connsiteY4" fmla="*/ 1625600 h 1872342"/>
                <a:gd name="connsiteX5" fmla="*/ 1669143 w 6081486"/>
                <a:gd name="connsiteY5" fmla="*/ 1669142 h 1872342"/>
                <a:gd name="connsiteX6" fmla="*/ 580571 w 6081486"/>
                <a:gd name="connsiteY6" fmla="*/ 1465942 h 1872342"/>
                <a:gd name="connsiteX7" fmla="*/ 0 w 6081486"/>
                <a:gd name="connsiteY7" fmla="*/ 1872342 h 1872342"/>
                <a:gd name="connsiteX8" fmla="*/ 0 w 6081486"/>
                <a:gd name="connsiteY8" fmla="*/ 1872342 h 18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1486" h="1872342">
                  <a:moveTo>
                    <a:pt x="5950857" y="0"/>
                  </a:moveTo>
                  <a:cubicBezTo>
                    <a:pt x="6016171" y="223761"/>
                    <a:pt x="6081486" y="447523"/>
                    <a:pt x="5849257" y="595085"/>
                  </a:cubicBezTo>
                  <a:cubicBezTo>
                    <a:pt x="5617028" y="742647"/>
                    <a:pt x="5075161" y="786190"/>
                    <a:pt x="4557485" y="885371"/>
                  </a:cubicBezTo>
                  <a:cubicBezTo>
                    <a:pt x="4039809" y="984552"/>
                    <a:pt x="3089124" y="1066800"/>
                    <a:pt x="2743200" y="1190171"/>
                  </a:cubicBezTo>
                  <a:cubicBezTo>
                    <a:pt x="2397276" y="1313542"/>
                    <a:pt x="2660953" y="1545771"/>
                    <a:pt x="2481943" y="1625600"/>
                  </a:cubicBezTo>
                  <a:cubicBezTo>
                    <a:pt x="2302933" y="1705429"/>
                    <a:pt x="1986038" y="1695752"/>
                    <a:pt x="1669143" y="1669142"/>
                  </a:cubicBezTo>
                  <a:cubicBezTo>
                    <a:pt x="1352248" y="1642532"/>
                    <a:pt x="858761" y="1432075"/>
                    <a:pt x="580571" y="1465942"/>
                  </a:cubicBezTo>
                  <a:cubicBezTo>
                    <a:pt x="302381" y="1499809"/>
                    <a:pt x="0" y="1872342"/>
                    <a:pt x="0" y="1872342"/>
                  </a:cubicBezTo>
                  <a:lnTo>
                    <a:pt x="0" y="1872342"/>
                  </a:lnTo>
                </a:path>
              </a:pathLst>
            </a:custGeom>
            <a:ln w="28575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(conceptual)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Architecture &amp; Procedures</a:t>
            </a:r>
            <a:endParaRPr lang="ko-KR" altLang="en-US" sz="3200" dirty="0"/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153400" cy="4724400"/>
          </a:xfrm>
        </p:spPr>
        <p:txBody>
          <a:bodyPr/>
          <a:lstStyle/>
          <a:p>
            <a:r>
              <a:rPr lang="en-US" altLang="ko-KR" dirty="0"/>
              <a:t>Overview</a:t>
            </a:r>
          </a:p>
          <a:p>
            <a:endParaRPr lang="ko-KR" altLang="en-US" dirty="0"/>
          </a:p>
          <a:p>
            <a:r>
              <a:rPr lang="en-US" altLang="ko-KR" dirty="0"/>
              <a:t>Main technical challenges</a:t>
            </a:r>
          </a:p>
          <a:p>
            <a:endParaRPr lang="en-US" altLang="ko-KR" dirty="0"/>
          </a:p>
          <a:p>
            <a:r>
              <a:rPr lang="en-US" altLang="ko-KR" dirty="0"/>
              <a:t>OIC architecture </a:t>
            </a:r>
          </a:p>
          <a:p>
            <a:pPr lvl="1"/>
            <a:r>
              <a:rPr lang="en-US" altLang="ko-KR" dirty="0"/>
              <a:t>OIC functional block diagram </a:t>
            </a:r>
          </a:p>
          <a:p>
            <a:pPr lvl="1"/>
            <a:r>
              <a:rPr lang="en-US" altLang="ko-KR" dirty="0"/>
              <a:t>OIC framework 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OIC resource model</a:t>
            </a:r>
          </a:p>
          <a:p>
            <a:pPr lvl="1"/>
            <a:r>
              <a:rPr lang="en-US" altLang="ko-KR" dirty="0"/>
              <a:t>Resource, URI, Link </a:t>
            </a:r>
          </a:p>
          <a:p>
            <a:pPr lvl="1"/>
            <a:r>
              <a:rPr lang="en-US" altLang="ko-KR" dirty="0"/>
              <a:t>Property, Resource Type, OIC Device  </a:t>
            </a:r>
          </a:p>
          <a:p>
            <a:endParaRPr lang="en-US" altLang="ko-KR" dirty="0"/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>
          <a:xfrm>
            <a:off x="468313" y="52388"/>
            <a:ext cx="8305800" cy="838200"/>
          </a:xfrm>
          <a:noFill/>
        </p:spPr>
        <p:txBody>
          <a:bodyPr/>
          <a:lstStyle/>
          <a:p>
            <a:r>
              <a:rPr lang="en-US" altLang="ko-KR"/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pic>
        <p:nvPicPr>
          <p:cNvPr id="268298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stCxn id="268298" idx="2"/>
            <a:endCxn id="268294" idx="1"/>
          </p:cNvCxnSpPr>
          <p:nvPr/>
        </p:nvCxnSpPr>
        <p:spPr>
          <a:xfrm>
            <a:off x="1202852" y="3429000"/>
            <a:ext cx="99288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30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21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26" name="직선 연결선 25"/>
          <p:cNvCxnSpPr>
            <a:stCxn id="24" idx="0"/>
            <a:endCxn id="268294" idx="2"/>
          </p:cNvCxnSpPr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Technologies </a:t>
            </a:r>
            <a:endParaRPr lang="ko-KR" altLang="en-US" sz="3200" dirty="0"/>
          </a:p>
        </p:txBody>
      </p:sp>
    </p:spTree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268294" idx="1"/>
          </p:cNvCxnSpPr>
          <p:nvPr/>
        </p:nvCxnSpPr>
        <p:spPr>
          <a:xfrm>
            <a:off x="1159872" y="3429000"/>
            <a:ext cx="103586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5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9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9" idx="2"/>
          </p:cNvCxnSpPr>
          <p:nvPr/>
        </p:nvCxnSpPr>
        <p:spPr>
          <a:xfrm flipH="1">
            <a:off x="1159873" y="2307069"/>
            <a:ext cx="78496" cy="32984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002" y="1722294"/>
            <a:ext cx="1914734" cy="584775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Networked Embedded Device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57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2" name="직선 화살표 연결선 41"/>
          <p:cNvCxnSpPr>
            <a:stCxn id="29" idx="2"/>
            <a:endCxn id="45" idx="0"/>
          </p:cNvCxnSpPr>
          <p:nvPr/>
        </p:nvCxnSpPr>
        <p:spPr>
          <a:xfrm flipH="1">
            <a:off x="511451" y="2307069"/>
            <a:ext cx="726918" cy="21510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9" idx="2"/>
            <a:endCxn id="49" idx="0"/>
          </p:cNvCxnSpPr>
          <p:nvPr/>
        </p:nvCxnSpPr>
        <p:spPr>
          <a:xfrm>
            <a:off x="1238369" y="2307069"/>
            <a:ext cx="193381" cy="33541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61" name="직선 화살표 연결선 60"/>
          <p:cNvCxnSpPr>
            <a:stCxn id="29" idx="2"/>
            <a:endCxn id="59" idx="0"/>
          </p:cNvCxnSpPr>
          <p:nvPr/>
        </p:nvCxnSpPr>
        <p:spPr>
          <a:xfrm>
            <a:off x="1238369" y="2307069"/>
            <a:ext cx="1561184" cy="35702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sp>
        <p:nvSpPr>
          <p:cNvPr id="66" name="TextBox 65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Technical Challenges</a:t>
            </a:r>
            <a:endParaRPr lang="ko-KR" altLang="en-US" sz="3200" dirty="0"/>
          </a:p>
        </p:txBody>
      </p:sp>
    </p:spTree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268294" idx="1"/>
          </p:cNvCxnSpPr>
          <p:nvPr/>
        </p:nvCxnSpPr>
        <p:spPr>
          <a:xfrm>
            <a:off x="1159872" y="3429000"/>
            <a:ext cx="103586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5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9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9" idx="2"/>
          </p:cNvCxnSpPr>
          <p:nvPr/>
        </p:nvCxnSpPr>
        <p:spPr>
          <a:xfrm flipH="1">
            <a:off x="1159873" y="2307069"/>
            <a:ext cx="78496" cy="32984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002" y="1722294"/>
            <a:ext cx="1914734" cy="584775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Networked Embedded Device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69" name="직선 화살표 연결선 68"/>
          <p:cNvCxnSpPr>
            <a:stCxn id="68" idx="0"/>
          </p:cNvCxnSpPr>
          <p:nvPr/>
        </p:nvCxnSpPr>
        <p:spPr>
          <a:xfrm flipH="1" flipV="1">
            <a:off x="2051720" y="5351722"/>
            <a:ext cx="1008112" cy="14401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8" idx="0"/>
          </p:cNvCxnSpPr>
          <p:nvPr/>
        </p:nvCxnSpPr>
        <p:spPr>
          <a:xfrm flipH="1" flipV="1">
            <a:off x="1619672" y="3789040"/>
            <a:ext cx="1440160" cy="1706698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8" idx="0"/>
          </p:cNvCxnSpPr>
          <p:nvPr/>
        </p:nvCxnSpPr>
        <p:spPr>
          <a:xfrm flipH="1" flipV="1">
            <a:off x="1259632" y="4293096"/>
            <a:ext cx="1800200" cy="120264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57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2" name="직선 화살표 연결선 41"/>
          <p:cNvCxnSpPr>
            <a:stCxn id="29" idx="2"/>
            <a:endCxn id="45" idx="0"/>
          </p:cNvCxnSpPr>
          <p:nvPr/>
        </p:nvCxnSpPr>
        <p:spPr>
          <a:xfrm flipH="1">
            <a:off x="511451" y="2307069"/>
            <a:ext cx="726918" cy="21510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9" idx="2"/>
            <a:endCxn id="49" idx="0"/>
          </p:cNvCxnSpPr>
          <p:nvPr/>
        </p:nvCxnSpPr>
        <p:spPr>
          <a:xfrm>
            <a:off x="1238369" y="2307069"/>
            <a:ext cx="193381" cy="33541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61" name="직선 화살표 연결선 60"/>
          <p:cNvCxnSpPr>
            <a:stCxn id="29" idx="2"/>
            <a:endCxn id="59" idx="0"/>
          </p:cNvCxnSpPr>
          <p:nvPr/>
        </p:nvCxnSpPr>
        <p:spPr>
          <a:xfrm>
            <a:off x="1238369" y="2307069"/>
            <a:ext cx="1561184" cy="35702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23728" y="549573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Connectivity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sp>
        <p:nvSpPr>
          <p:cNvPr id="66" name="TextBox 65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Technical Challenges</a:t>
            </a:r>
            <a:endParaRPr lang="ko-KR" altLang="en-US" sz="3200" dirty="0"/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268294" idx="1"/>
          </p:cNvCxnSpPr>
          <p:nvPr/>
        </p:nvCxnSpPr>
        <p:spPr>
          <a:xfrm>
            <a:off x="1159872" y="3429000"/>
            <a:ext cx="103586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5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9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9" idx="2"/>
          </p:cNvCxnSpPr>
          <p:nvPr/>
        </p:nvCxnSpPr>
        <p:spPr>
          <a:xfrm flipH="1">
            <a:off x="1159873" y="2307069"/>
            <a:ext cx="78496" cy="32984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002" y="1722294"/>
            <a:ext cx="1914734" cy="584775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Networked Embedded Device</a:t>
            </a:r>
            <a:endParaRPr lang="ko-KR" altLang="en-US" sz="1600" dirty="0"/>
          </a:p>
        </p:txBody>
      </p:sp>
      <p:cxnSp>
        <p:nvCxnSpPr>
          <p:cNvPr id="69" name="직선 화살표 연결선 68"/>
          <p:cNvCxnSpPr>
            <a:stCxn id="68" idx="0"/>
          </p:cNvCxnSpPr>
          <p:nvPr/>
        </p:nvCxnSpPr>
        <p:spPr>
          <a:xfrm flipH="1" flipV="1">
            <a:off x="2051720" y="5351722"/>
            <a:ext cx="1008112" cy="14401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8" idx="0"/>
          </p:cNvCxnSpPr>
          <p:nvPr/>
        </p:nvCxnSpPr>
        <p:spPr>
          <a:xfrm flipH="1" flipV="1">
            <a:off x="1619672" y="3789040"/>
            <a:ext cx="1440160" cy="1706698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8" idx="0"/>
          </p:cNvCxnSpPr>
          <p:nvPr/>
        </p:nvCxnSpPr>
        <p:spPr>
          <a:xfrm flipH="1" flipV="1">
            <a:off x="1259632" y="4293096"/>
            <a:ext cx="1800200" cy="120264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89808" y="90815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Network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9" name="직선 화살표 연결선 88"/>
          <p:cNvCxnSpPr>
            <a:stCxn id="88" idx="2"/>
            <a:endCxn id="268294" idx="0"/>
          </p:cNvCxnSpPr>
          <p:nvPr/>
        </p:nvCxnSpPr>
        <p:spPr>
          <a:xfrm flipH="1">
            <a:off x="3023828" y="1246712"/>
            <a:ext cx="1202084" cy="230830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8" idx="2"/>
            <a:endCxn id="65" idx="1"/>
          </p:cNvCxnSpPr>
          <p:nvPr/>
        </p:nvCxnSpPr>
        <p:spPr>
          <a:xfrm>
            <a:off x="4225912" y="1246712"/>
            <a:ext cx="2917151" cy="374233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88" idx="2"/>
          </p:cNvCxnSpPr>
          <p:nvPr/>
        </p:nvCxnSpPr>
        <p:spPr>
          <a:xfrm flipH="1">
            <a:off x="1547664" y="1246712"/>
            <a:ext cx="2678248" cy="178624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8" idx="2"/>
          </p:cNvCxnSpPr>
          <p:nvPr/>
        </p:nvCxnSpPr>
        <p:spPr>
          <a:xfrm>
            <a:off x="4225912" y="1246712"/>
            <a:ext cx="504056" cy="146164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57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2" name="직선 화살표 연결선 41"/>
          <p:cNvCxnSpPr>
            <a:stCxn id="29" idx="2"/>
            <a:endCxn id="45" idx="0"/>
          </p:cNvCxnSpPr>
          <p:nvPr/>
        </p:nvCxnSpPr>
        <p:spPr>
          <a:xfrm flipH="1">
            <a:off x="511451" y="2307069"/>
            <a:ext cx="726918" cy="21510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9" idx="2"/>
            <a:endCxn id="49" idx="0"/>
          </p:cNvCxnSpPr>
          <p:nvPr/>
        </p:nvCxnSpPr>
        <p:spPr>
          <a:xfrm>
            <a:off x="1238369" y="2307069"/>
            <a:ext cx="193381" cy="33541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61" name="직선 화살표 연결선 60"/>
          <p:cNvCxnSpPr>
            <a:stCxn id="29" idx="2"/>
            <a:endCxn id="59" idx="0"/>
          </p:cNvCxnSpPr>
          <p:nvPr/>
        </p:nvCxnSpPr>
        <p:spPr>
          <a:xfrm>
            <a:off x="1238369" y="2307069"/>
            <a:ext cx="1561184" cy="35702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23728" y="549573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Connectivity </a:t>
            </a:r>
            <a:r>
              <a:rPr lang="ko-KR" altLang="en-US" sz="1600" dirty="0"/>
              <a:t>기술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sp>
        <p:nvSpPr>
          <p:cNvPr id="66" name="TextBox 65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Technical Challenges</a:t>
            </a:r>
            <a:endParaRPr lang="ko-KR" altLang="en-US" sz="3200" dirty="0"/>
          </a:p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268294" idx="1"/>
          </p:cNvCxnSpPr>
          <p:nvPr/>
        </p:nvCxnSpPr>
        <p:spPr>
          <a:xfrm>
            <a:off x="1159872" y="3429000"/>
            <a:ext cx="103586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5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9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9" idx="2"/>
          </p:cNvCxnSpPr>
          <p:nvPr/>
        </p:nvCxnSpPr>
        <p:spPr>
          <a:xfrm flipH="1">
            <a:off x="1159873" y="2307069"/>
            <a:ext cx="78496" cy="32984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002" y="1722294"/>
            <a:ext cx="1914734" cy="584775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Networked Embedded Device</a:t>
            </a:r>
            <a:endParaRPr lang="ko-KR" altLang="en-US" sz="1600" dirty="0"/>
          </a:p>
        </p:txBody>
      </p:sp>
      <p:cxnSp>
        <p:nvCxnSpPr>
          <p:cNvPr id="69" name="직선 화살표 연결선 68"/>
          <p:cNvCxnSpPr>
            <a:stCxn id="68" idx="0"/>
          </p:cNvCxnSpPr>
          <p:nvPr/>
        </p:nvCxnSpPr>
        <p:spPr>
          <a:xfrm flipH="1" flipV="1">
            <a:off x="2051720" y="5351722"/>
            <a:ext cx="1008112" cy="14401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8" idx="0"/>
          </p:cNvCxnSpPr>
          <p:nvPr/>
        </p:nvCxnSpPr>
        <p:spPr>
          <a:xfrm flipH="1" flipV="1">
            <a:off x="1619672" y="3789040"/>
            <a:ext cx="1440160" cy="1706698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8" idx="0"/>
          </p:cNvCxnSpPr>
          <p:nvPr/>
        </p:nvCxnSpPr>
        <p:spPr>
          <a:xfrm flipH="1" flipV="1">
            <a:off x="1259632" y="4293096"/>
            <a:ext cx="1800200" cy="120264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89808" y="90815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Network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9" name="직선 화살표 연결선 88"/>
          <p:cNvCxnSpPr>
            <a:stCxn id="88" idx="2"/>
            <a:endCxn id="268294" idx="0"/>
          </p:cNvCxnSpPr>
          <p:nvPr/>
        </p:nvCxnSpPr>
        <p:spPr>
          <a:xfrm flipH="1">
            <a:off x="3023828" y="1246712"/>
            <a:ext cx="1202084" cy="230830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8" idx="2"/>
            <a:endCxn id="65" idx="1"/>
          </p:cNvCxnSpPr>
          <p:nvPr/>
        </p:nvCxnSpPr>
        <p:spPr>
          <a:xfrm>
            <a:off x="4225912" y="1246712"/>
            <a:ext cx="2917151" cy="374233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88" idx="2"/>
          </p:cNvCxnSpPr>
          <p:nvPr/>
        </p:nvCxnSpPr>
        <p:spPr>
          <a:xfrm flipH="1">
            <a:off x="1547664" y="1246712"/>
            <a:ext cx="2678248" cy="178624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8" idx="2"/>
          </p:cNvCxnSpPr>
          <p:nvPr/>
        </p:nvCxnSpPr>
        <p:spPr>
          <a:xfrm>
            <a:off x="4225912" y="1246712"/>
            <a:ext cx="504056" cy="146164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211960" y="4869160"/>
            <a:ext cx="252028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Core Framework</a:t>
            </a:r>
            <a:endParaRPr lang="ko-KR" altLang="en-US" sz="1600" dirty="0"/>
          </a:p>
        </p:txBody>
      </p:sp>
      <p:cxnSp>
        <p:nvCxnSpPr>
          <p:cNvPr id="131" name="직선 화살표 연결선 130"/>
          <p:cNvCxnSpPr>
            <a:stCxn id="130" idx="1"/>
          </p:cNvCxnSpPr>
          <p:nvPr/>
        </p:nvCxnSpPr>
        <p:spPr>
          <a:xfrm flipH="1" flipV="1">
            <a:off x="955098" y="4689152"/>
            <a:ext cx="3256862" cy="349285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30" idx="3"/>
            <a:endCxn id="65" idx="1"/>
          </p:cNvCxnSpPr>
          <p:nvPr/>
        </p:nvCxnSpPr>
        <p:spPr>
          <a:xfrm flipV="1">
            <a:off x="6732240" y="4989043"/>
            <a:ext cx="410823" cy="4939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134" name="직선 화살표 연결선 133"/>
          <p:cNvCxnSpPr>
            <a:stCxn id="130" idx="1"/>
          </p:cNvCxnSpPr>
          <p:nvPr/>
        </p:nvCxnSpPr>
        <p:spPr>
          <a:xfrm flipH="1" flipV="1">
            <a:off x="3347864" y="4437124"/>
            <a:ext cx="864096" cy="60131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2" name="직선 화살표 연결선 41"/>
          <p:cNvCxnSpPr>
            <a:stCxn id="29" idx="2"/>
            <a:endCxn id="45" idx="0"/>
          </p:cNvCxnSpPr>
          <p:nvPr/>
        </p:nvCxnSpPr>
        <p:spPr>
          <a:xfrm flipH="1">
            <a:off x="511451" y="2307069"/>
            <a:ext cx="726918" cy="21510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9" idx="2"/>
            <a:endCxn id="49" idx="0"/>
          </p:cNvCxnSpPr>
          <p:nvPr/>
        </p:nvCxnSpPr>
        <p:spPr>
          <a:xfrm>
            <a:off x="1238369" y="2307069"/>
            <a:ext cx="193381" cy="33541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61" name="직선 화살표 연결선 60"/>
          <p:cNvCxnSpPr>
            <a:stCxn id="29" idx="2"/>
            <a:endCxn id="59" idx="0"/>
          </p:cNvCxnSpPr>
          <p:nvPr/>
        </p:nvCxnSpPr>
        <p:spPr>
          <a:xfrm>
            <a:off x="1238369" y="2307069"/>
            <a:ext cx="1561184" cy="35702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23728" y="549573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Connectivity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sp>
        <p:nvSpPr>
          <p:cNvPr id="66" name="TextBox 65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7" name="직선 화살표 연결선 46"/>
          <p:cNvCxnSpPr>
            <a:stCxn id="130" idx="0"/>
            <a:endCxn id="268292" idx="2"/>
          </p:cNvCxnSpPr>
          <p:nvPr/>
        </p:nvCxnSpPr>
        <p:spPr>
          <a:xfrm flipV="1">
            <a:off x="5472100" y="2708920"/>
            <a:ext cx="972108" cy="2160240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Technical Challenges</a:t>
            </a:r>
            <a:endParaRPr lang="ko-KR" altLang="en-US" sz="3200" dirty="0"/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268294" idx="1"/>
          </p:cNvCxnSpPr>
          <p:nvPr/>
        </p:nvCxnSpPr>
        <p:spPr>
          <a:xfrm>
            <a:off x="1159872" y="3429000"/>
            <a:ext cx="103586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5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9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9" idx="2"/>
          </p:cNvCxnSpPr>
          <p:nvPr/>
        </p:nvCxnSpPr>
        <p:spPr>
          <a:xfrm flipH="1">
            <a:off x="1159873" y="2307069"/>
            <a:ext cx="78496" cy="32984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002" y="1722294"/>
            <a:ext cx="1914734" cy="584775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Networked Embedded Device</a:t>
            </a:r>
            <a:endParaRPr lang="ko-KR" altLang="en-US" sz="1600" dirty="0"/>
          </a:p>
        </p:txBody>
      </p:sp>
      <p:cxnSp>
        <p:nvCxnSpPr>
          <p:cNvPr id="69" name="직선 화살표 연결선 68"/>
          <p:cNvCxnSpPr>
            <a:stCxn id="68" idx="0"/>
          </p:cNvCxnSpPr>
          <p:nvPr/>
        </p:nvCxnSpPr>
        <p:spPr>
          <a:xfrm flipH="1" flipV="1">
            <a:off x="2051720" y="5351722"/>
            <a:ext cx="1008112" cy="14401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8" idx="0"/>
          </p:cNvCxnSpPr>
          <p:nvPr/>
        </p:nvCxnSpPr>
        <p:spPr>
          <a:xfrm flipH="1" flipV="1">
            <a:off x="1619672" y="3789040"/>
            <a:ext cx="1440160" cy="1706698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8" idx="0"/>
          </p:cNvCxnSpPr>
          <p:nvPr/>
        </p:nvCxnSpPr>
        <p:spPr>
          <a:xfrm flipH="1" flipV="1">
            <a:off x="1259632" y="4293096"/>
            <a:ext cx="1800200" cy="120264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32240" y="764704"/>
            <a:ext cx="223224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Big Data Analysis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0" name="직선 화살표 연결선 79"/>
          <p:cNvCxnSpPr>
            <a:stCxn id="79" idx="2"/>
            <a:endCxn id="268292" idx="3"/>
          </p:cNvCxnSpPr>
          <p:nvPr/>
        </p:nvCxnSpPr>
        <p:spPr>
          <a:xfrm flipH="1">
            <a:off x="7308304" y="1103258"/>
            <a:ext cx="540060" cy="88576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89808" y="90815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Network 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9" name="직선 화살표 연결선 88"/>
          <p:cNvCxnSpPr>
            <a:stCxn id="88" idx="2"/>
            <a:endCxn id="268294" idx="0"/>
          </p:cNvCxnSpPr>
          <p:nvPr/>
        </p:nvCxnSpPr>
        <p:spPr>
          <a:xfrm flipH="1">
            <a:off x="3023828" y="1246712"/>
            <a:ext cx="1202084" cy="230830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8" idx="2"/>
            <a:endCxn id="65" idx="1"/>
          </p:cNvCxnSpPr>
          <p:nvPr/>
        </p:nvCxnSpPr>
        <p:spPr>
          <a:xfrm>
            <a:off x="4225912" y="1246712"/>
            <a:ext cx="2917151" cy="374233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88" idx="2"/>
          </p:cNvCxnSpPr>
          <p:nvPr/>
        </p:nvCxnSpPr>
        <p:spPr>
          <a:xfrm flipH="1">
            <a:off x="1547664" y="1246712"/>
            <a:ext cx="2678248" cy="178624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8" idx="2"/>
          </p:cNvCxnSpPr>
          <p:nvPr/>
        </p:nvCxnSpPr>
        <p:spPr>
          <a:xfrm>
            <a:off x="4225912" y="1246712"/>
            <a:ext cx="504056" cy="146164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211960" y="4869160"/>
            <a:ext cx="252028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Core Framework</a:t>
            </a:r>
            <a:endParaRPr lang="ko-KR" altLang="en-US" sz="1600" dirty="0"/>
          </a:p>
        </p:txBody>
      </p:sp>
      <p:cxnSp>
        <p:nvCxnSpPr>
          <p:cNvPr id="131" name="직선 화살표 연결선 130"/>
          <p:cNvCxnSpPr>
            <a:stCxn id="130" idx="1"/>
          </p:cNvCxnSpPr>
          <p:nvPr/>
        </p:nvCxnSpPr>
        <p:spPr>
          <a:xfrm flipH="1" flipV="1">
            <a:off x="955098" y="4689152"/>
            <a:ext cx="3256862" cy="349285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30" idx="3"/>
            <a:endCxn id="65" idx="1"/>
          </p:cNvCxnSpPr>
          <p:nvPr/>
        </p:nvCxnSpPr>
        <p:spPr>
          <a:xfrm flipV="1">
            <a:off x="6732240" y="4989043"/>
            <a:ext cx="410823" cy="4939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134" name="직선 화살표 연결선 133"/>
          <p:cNvCxnSpPr>
            <a:stCxn id="130" idx="1"/>
          </p:cNvCxnSpPr>
          <p:nvPr/>
        </p:nvCxnSpPr>
        <p:spPr>
          <a:xfrm flipH="1" flipV="1">
            <a:off x="3347864" y="4437124"/>
            <a:ext cx="864096" cy="60131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2" name="직선 화살표 연결선 41"/>
          <p:cNvCxnSpPr>
            <a:stCxn id="29" idx="2"/>
            <a:endCxn id="45" idx="0"/>
          </p:cNvCxnSpPr>
          <p:nvPr/>
        </p:nvCxnSpPr>
        <p:spPr>
          <a:xfrm flipH="1">
            <a:off x="511451" y="2307069"/>
            <a:ext cx="726918" cy="21510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9" idx="2"/>
            <a:endCxn id="49" idx="0"/>
          </p:cNvCxnSpPr>
          <p:nvPr/>
        </p:nvCxnSpPr>
        <p:spPr>
          <a:xfrm>
            <a:off x="1238369" y="2307069"/>
            <a:ext cx="193381" cy="33541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61" name="직선 화살표 연결선 60"/>
          <p:cNvCxnSpPr>
            <a:stCxn id="29" idx="2"/>
            <a:endCxn id="59" idx="0"/>
          </p:cNvCxnSpPr>
          <p:nvPr/>
        </p:nvCxnSpPr>
        <p:spPr>
          <a:xfrm>
            <a:off x="1238369" y="2307069"/>
            <a:ext cx="1561184" cy="35702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23728" y="549573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Connectivity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sp>
        <p:nvSpPr>
          <p:cNvPr id="66" name="TextBox 65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7" name="직선 화살표 연결선 46"/>
          <p:cNvCxnSpPr>
            <a:stCxn id="130" idx="0"/>
            <a:endCxn id="268292" idx="2"/>
          </p:cNvCxnSpPr>
          <p:nvPr/>
        </p:nvCxnSpPr>
        <p:spPr>
          <a:xfrm flipV="1">
            <a:off x="5472100" y="2708920"/>
            <a:ext cx="972108" cy="2160240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Technical Challenges</a:t>
            </a:r>
            <a:endParaRPr lang="ko-KR" altLang="en-US" sz="3200" dirty="0"/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268294" idx="1"/>
          </p:cNvCxnSpPr>
          <p:nvPr/>
        </p:nvCxnSpPr>
        <p:spPr>
          <a:xfrm>
            <a:off x="1159872" y="3429000"/>
            <a:ext cx="103586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5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9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9" idx="2"/>
          </p:cNvCxnSpPr>
          <p:nvPr/>
        </p:nvCxnSpPr>
        <p:spPr>
          <a:xfrm flipH="1">
            <a:off x="1159873" y="2307069"/>
            <a:ext cx="78496" cy="32984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002" y="1722294"/>
            <a:ext cx="1914734" cy="584775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Networked Embedded Device</a:t>
            </a:r>
            <a:endParaRPr lang="ko-KR" altLang="en-US" sz="1600" dirty="0"/>
          </a:p>
        </p:txBody>
      </p:sp>
      <p:cxnSp>
        <p:nvCxnSpPr>
          <p:cNvPr id="69" name="직선 화살표 연결선 68"/>
          <p:cNvCxnSpPr>
            <a:stCxn id="68" idx="0"/>
          </p:cNvCxnSpPr>
          <p:nvPr/>
        </p:nvCxnSpPr>
        <p:spPr>
          <a:xfrm flipH="1" flipV="1">
            <a:off x="2051720" y="5351722"/>
            <a:ext cx="1008112" cy="14401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8" idx="0"/>
          </p:cNvCxnSpPr>
          <p:nvPr/>
        </p:nvCxnSpPr>
        <p:spPr>
          <a:xfrm flipH="1" flipV="1">
            <a:off x="1619672" y="3789040"/>
            <a:ext cx="1440160" cy="1706698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8" idx="0"/>
          </p:cNvCxnSpPr>
          <p:nvPr/>
        </p:nvCxnSpPr>
        <p:spPr>
          <a:xfrm flipH="1" flipV="1">
            <a:off x="1259632" y="4293096"/>
            <a:ext cx="1800200" cy="120264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32240" y="764704"/>
            <a:ext cx="223224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Big Data Analysis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0" name="직선 화살표 연결선 79"/>
          <p:cNvCxnSpPr>
            <a:stCxn id="79" idx="2"/>
            <a:endCxn id="268292" idx="3"/>
          </p:cNvCxnSpPr>
          <p:nvPr/>
        </p:nvCxnSpPr>
        <p:spPr>
          <a:xfrm flipH="1">
            <a:off x="7308304" y="1103258"/>
            <a:ext cx="540060" cy="88576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89808" y="90815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Network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9" name="직선 화살표 연결선 88"/>
          <p:cNvCxnSpPr>
            <a:stCxn id="88" idx="2"/>
            <a:endCxn id="268294" idx="0"/>
          </p:cNvCxnSpPr>
          <p:nvPr/>
        </p:nvCxnSpPr>
        <p:spPr>
          <a:xfrm flipH="1">
            <a:off x="3023828" y="1246712"/>
            <a:ext cx="1202084" cy="230830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8" idx="2"/>
            <a:endCxn id="65" idx="1"/>
          </p:cNvCxnSpPr>
          <p:nvPr/>
        </p:nvCxnSpPr>
        <p:spPr>
          <a:xfrm>
            <a:off x="4225912" y="1246712"/>
            <a:ext cx="2917151" cy="374233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88" idx="2"/>
          </p:cNvCxnSpPr>
          <p:nvPr/>
        </p:nvCxnSpPr>
        <p:spPr>
          <a:xfrm flipH="1">
            <a:off x="1547664" y="1246712"/>
            <a:ext cx="2678248" cy="178624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8" idx="2"/>
          </p:cNvCxnSpPr>
          <p:nvPr/>
        </p:nvCxnSpPr>
        <p:spPr>
          <a:xfrm>
            <a:off x="4225912" y="1246712"/>
            <a:ext cx="504056" cy="146164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733322" y="3882534"/>
            <a:ext cx="108715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UX 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121" name="직선 화살표 연결선 120"/>
          <p:cNvCxnSpPr>
            <a:stCxn id="111" idx="2"/>
            <a:endCxn id="65" idx="3"/>
          </p:cNvCxnSpPr>
          <p:nvPr/>
        </p:nvCxnSpPr>
        <p:spPr>
          <a:xfrm flipH="1">
            <a:off x="7812360" y="4221088"/>
            <a:ext cx="464537" cy="767955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211960" y="4869160"/>
            <a:ext cx="252028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Core Framework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131" name="직선 화살표 연결선 130"/>
          <p:cNvCxnSpPr>
            <a:stCxn id="130" idx="1"/>
          </p:cNvCxnSpPr>
          <p:nvPr/>
        </p:nvCxnSpPr>
        <p:spPr>
          <a:xfrm flipH="1" flipV="1">
            <a:off x="955098" y="4689158"/>
            <a:ext cx="3256862" cy="3492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30" idx="3"/>
            <a:endCxn id="65" idx="1"/>
          </p:cNvCxnSpPr>
          <p:nvPr/>
        </p:nvCxnSpPr>
        <p:spPr>
          <a:xfrm flipV="1">
            <a:off x="6732240" y="4989043"/>
            <a:ext cx="410823" cy="4939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134" name="직선 화살표 연결선 133"/>
          <p:cNvCxnSpPr>
            <a:stCxn id="130" idx="1"/>
          </p:cNvCxnSpPr>
          <p:nvPr/>
        </p:nvCxnSpPr>
        <p:spPr>
          <a:xfrm flipH="1" flipV="1">
            <a:off x="3347864" y="4437130"/>
            <a:ext cx="864096" cy="601307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2" name="직선 화살표 연결선 41"/>
          <p:cNvCxnSpPr>
            <a:stCxn id="29" idx="2"/>
            <a:endCxn id="45" idx="0"/>
          </p:cNvCxnSpPr>
          <p:nvPr/>
        </p:nvCxnSpPr>
        <p:spPr>
          <a:xfrm flipH="1">
            <a:off x="511451" y="2307069"/>
            <a:ext cx="726918" cy="21510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9" idx="2"/>
            <a:endCxn id="49" idx="0"/>
          </p:cNvCxnSpPr>
          <p:nvPr/>
        </p:nvCxnSpPr>
        <p:spPr>
          <a:xfrm>
            <a:off x="1238369" y="2307069"/>
            <a:ext cx="193381" cy="33541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61" name="직선 화살표 연결선 60"/>
          <p:cNvCxnSpPr>
            <a:stCxn id="29" idx="2"/>
            <a:endCxn id="59" idx="0"/>
          </p:cNvCxnSpPr>
          <p:nvPr/>
        </p:nvCxnSpPr>
        <p:spPr>
          <a:xfrm>
            <a:off x="1238369" y="2307069"/>
            <a:ext cx="1561184" cy="35702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23728" y="549573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Connectivity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sp>
        <p:nvSpPr>
          <p:cNvPr id="66" name="TextBox 65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7" name="직선 화살표 연결선 46"/>
          <p:cNvCxnSpPr>
            <a:stCxn id="130" idx="0"/>
            <a:endCxn id="268292" idx="2"/>
          </p:cNvCxnSpPr>
          <p:nvPr/>
        </p:nvCxnSpPr>
        <p:spPr>
          <a:xfrm flipV="1">
            <a:off x="5472100" y="2708920"/>
            <a:ext cx="972108" cy="2160240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Technical Challenges</a:t>
            </a:r>
            <a:endParaRPr lang="ko-KR" altLang="en-US" sz="3200" dirty="0"/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268294" idx="1"/>
          </p:cNvCxnSpPr>
          <p:nvPr/>
        </p:nvCxnSpPr>
        <p:spPr>
          <a:xfrm>
            <a:off x="1159872" y="3429000"/>
            <a:ext cx="103586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5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9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9" idx="2"/>
          </p:cNvCxnSpPr>
          <p:nvPr/>
        </p:nvCxnSpPr>
        <p:spPr>
          <a:xfrm flipH="1">
            <a:off x="1159873" y="2307069"/>
            <a:ext cx="78496" cy="32984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002" y="1722294"/>
            <a:ext cx="1914734" cy="584775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Networked Embedded Device</a:t>
            </a:r>
            <a:endParaRPr lang="ko-KR" altLang="en-US" sz="1600" dirty="0"/>
          </a:p>
        </p:txBody>
      </p:sp>
      <p:cxnSp>
        <p:nvCxnSpPr>
          <p:cNvPr id="69" name="직선 화살표 연결선 68"/>
          <p:cNvCxnSpPr>
            <a:stCxn id="68" idx="0"/>
          </p:cNvCxnSpPr>
          <p:nvPr/>
        </p:nvCxnSpPr>
        <p:spPr>
          <a:xfrm flipH="1" flipV="1">
            <a:off x="2051720" y="5351722"/>
            <a:ext cx="1008112" cy="14401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8" idx="0"/>
          </p:cNvCxnSpPr>
          <p:nvPr/>
        </p:nvCxnSpPr>
        <p:spPr>
          <a:xfrm flipH="1" flipV="1">
            <a:off x="1619672" y="3789040"/>
            <a:ext cx="1440160" cy="1706698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8" idx="0"/>
          </p:cNvCxnSpPr>
          <p:nvPr/>
        </p:nvCxnSpPr>
        <p:spPr>
          <a:xfrm flipH="1" flipV="1">
            <a:off x="1259632" y="4293096"/>
            <a:ext cx="1800200" cy="120264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32240" y="764704"/>
            <a:ext cx="223224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Big Data Analysis 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0" name="직선 화살표 연결선 79"/>
          <p:cNvCxnSpPr>
            <a:stCxn id="79" idx="2"/>
            <a:endCxn id="268292" idx="3"/>
          </p:cNvCxnSpPr>
          <p:nvPr/>
        </p:nvCxnSpPr>
        <p:spPr>
          <a:xfrm flipH="1">
            <a:off x="7308304" y="1103258"/>
            <a:ext cx="540060" cy="88576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89808" y="90815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Network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9" name="직선 화살표 연결선 88"/>
          <p:cNvCxnSpPr>
            <a:stCxn id="88" idx="2"/>
            <a:endCxn id="268294" idx="0"/>
          </p:cNvCxnSpPr>
          <p:nvPr/>
        </p:nvCxnSpPr>
        <p:spPr>
          <a:xfrm flipH="1">
            <a:off x="3023828" y="1246712"/>
            <a:ext cx="1202084" cy="230830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8" idx="2"/>
            <a:endCxn id="65" idx="1"/>
          </p:cNvCxnSpPr>
          <p:nvPr/>
        </p:nvCxnSpPr>
        <p:spPr>
          <a:xfrm>
            <a:off x="4225912" y="1246712"/>
            <a:ext cx="2917151" cy="374233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88" idx="2"/>
          </p:cNvCxnSpPr>
          <p:nvPr/>
        </p:nvCxnSpPr>
        <p:spPr>
          <a:xfrm flipH="1">
            <a:off x="1547664" y="1246712"/>
            <a:ext cx="2678248" cy="178624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8" idx="2"/>
          </p:cNvCxnSpPr>
          <p:nvPr/>
        </p:nvCxnSpPr>
        <p:spPr>
          <a:xfrm>
            <a:off x="4225912" y="1246712"/>
            <a:ext cx="504056" cy="146164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733322" y="3882534"/>
            <a:ext cx="108715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UX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121" name="직선 화살표 연결선 120"/>
          <p:cNvCxnSpPr>
            <a:stCxn id="111" idx="2"/>
            <a:endCxn id="65" idx="3"/>
          </p:cNvCxnSpPr>
          <p:nvPr/>
        </p:nvCxnSpPr>
        <p:spPr>
          <a:xfrm flipH="1">
            <a:off x="7812360" y="4221088"/>
            <a:ext cx="464537" cy="767955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211960" y="4869160"/>
            <a:ext cx="252028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Core Framework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131" name="직선 화살표 연결선 130"/>
          <p:cNvCxnSpPr>
            <a:stCxn id="130" idx="1"/>
          </p:cNvCxnSpPr>
          <p:nvPr/>
        </p:nvCxnSpPr>
        <p:spPr>
          <a:xfrm flipH="1" flipV="1">
            <a:off x="955098" y="4689154"/>
            <a:ext cx="3256862" cy="34928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30" idx="3"/>
            <a:endCxn id="65" idx="1"/>
          </p:cNvCxnSpPr>
          <p:nvPr/>
        </p:nvCxnSpPr>
        <p:spPr>
          <a:xfrm flipV="1">
            <a:off x="6732240" y="4989043"/>
            <a:ext cx="410823" cy="4939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95062" y="836712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Standard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572000" y="6186790"/>
            <a:ext cx="1728192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Security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134" name="직선 화살표 연결선 133"/>
          <p:cNvCxnSpPr>
            <a:stCxn id="130" idx="1"/>
          </p:cNvCxnSpPr>
          <p:nvPr/>
        </p:nvCxnSpPr>
        <p:spPr>
          <a:xfrm flipH="1" flipV="1">
            <a:off x="3347864" y="4437126"/>
            <a:ext cx="864096" cy="60131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2" name="직선 화살표 연결선 41"/>
          <p:cNvCxnSpPr>
            <a:stCxn id="29" idx="2"/>
            <a:endCxn id="45" idx="0"/>
          </p:cNvCxnSpPr>
          <p:nvPr/>
        </p:nvCxnSpPr>
        <p:spPr>
          <a:xfrm flipH="1">
            <a:off x="511451" y="2307069"/>
            <a:ext cx="726918" cy="21510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9" idx="2"/>
            <a:endCxn id="49" idx="0"/>
          </p:cNvCxnSpPr>
          <p:nvPr/>
        </p:nvCxnSpPr>
        <p:spPr>
          <a:xfrm>
            <a:off x="1238369" y="2307069"/>
            <a:ext cx="193381" cy="33541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61" name="직선 화살표 연결선 60"/>
          <p:cNvCxnSpPr>
            <a:stCxn id="29" idx="2"/>
            <a:endCxn id="59" idx="0"/>
          </p:cNvCxnSpPr>
          <p:nvPr/>
        </p:nvCxnSpPr>
        <p:spPr>
          <a:xfrm>
            <a:off x="1238369" y="2307069"/>
            <a:ext cx="1561184" cy="35702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23728" y="549573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Connectivity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sp>
        <p:nvSpPr>
          <p:cNvPr id="66" name="TextBox 65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7" name="직선 화살표 연결선 46"/>
          <p:cNvCxnSpPr>
            <a:stCxn id="130" idx="0"/>
            <a:endCxn id="268292" idx="2"/>
          </p:cNvCxnSpPr>
          <p:nvPr/>
        </p:nvCxnSpPr>
        <p:spPr>
          <a:xfrm flipV="1">
            <a:off x="5472100" y="2708920"/>
            <a:ext cx="972108" cy="2160240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Technical Challenges</a:t>
            </a:r>
            <a:endParaRPr lang="ko-KR" altLang="en-US" sz="3200" dirty="0"/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268294" idx="1"/>
          </p:cNvCxnSpPr>
          <p:nvPr/>
        </p:nvCxnSpPr>
        <p:spPr>
          <a:xfrm>
            <a:off x="1159872" y="3429000"/>
            <a:ext cx="103586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5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9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9" idx="2"/>
          </p:cNvCxnSpPr>
          <p:nvPr/>
        </p:nvCxnSpPr>
        <p:spPr>
          <a:xfrm flipH="1">
            <a:off x="1159873" y="2307069"/>
            <a:ext cx="78496" cy="32984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002" y="1722294"/>
            <a:ext cx="1914734" cy="584775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Networked Embedded Device</a:t>
            </a:r>
            <a:endParaRPr lang="ko-KR" altLang="en-US" sz="1600" dirty="0"/>
          </a:p>
        </p:txBody>
      </p:sp>
      <p:cxnSp>
        <p:nvCxnSpPr>
          <p:cNvPr id="69" name="직선 화살표 연결선 68"/>
          <p:cNvCxnSpPr>
            <a:stCxn id="68" idx="0"/>
          </p:cNvCxnSpPr>
          <p:nvPr/>
        </p:nvCxnSpPr>
        <p:spPr>
          <a:xfrm flipH="1" flipV="1">
            <a:off x="2051720" y="5351722"/>
            <a:ext cx="1008112" cy="14401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8" idx="0"/>
          </p:cNvCxnSpPr>
          <p:nvPr/>
        </p:nvCxnSpPr>
        <p:spPr>
          <a:xfrm flipH="1" flipV="1">
            <a:off x="1619672" y="3789040"/>
            <a:ext cx="1440160" cy="1706698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8" idx="0"/>
          </p:cNvCxnSpPr>
          <p:nvPr/>
        </p:nvCxnSpPr>
        <p:spPr>
          <a:xfrm flipH="1" flipV="1">
            <a:off x="1259632" y="4293096"/>
            <a:ext cx="1800200" cy="120264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32240" y="764704"/>
            <a:ext cx="223224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Big Data Analysis 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0" name="직선 화살표 연결선 79"/>
          <p:cNvCxnSpPr>
            <a:stCxn id="79" idx="2"/>
            <a:endCxn id="268292" idx="3"/>
          </p:cNvCxnSpPr>
          <p:nvPr/>
        </p:nvCxnSpPr>
        <p:spPr>
          <a:xfrm flipH="1">
            <a:off x="7308304" y="1103258"/>
            <a:ext cx="540060" cy="88576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89808" y="90815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Network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9" name="직선 화살표 연결선 88"/>
          <p:cNvCxnSpPr>
            <a:stCxn id="88" idx="2"/>
            <a:endCxn id="268294" idx="0"/>
          </p:cNvCxnSpPr>
          <p:nvPr/>
        </p:nvCxnSpPr>
        <p:spPr>
          <a:xfrm flipH="1">
            <a:off x="3023828" y="1246712"/>
            <a:ext cx="1202084" cy="230830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8" idx="2"/>
            <a:endCxn id="65" idx="1"/>
          </p:cNvCxnSpPr>
          <p:nvPr/>
        </p:nvCxnSpPr>
        <p:spPr>
          <a:xfrm>
            <a:off x="4225912" y="1246712"/>
            <a:ext cx="2917151" cy="374233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88" idx="2"/>
          </p:cNvCxnSpPr>
          <p:nvPr/>
        </p:nvCxnSpPr>
        <p:spPr>
          <a:xfrm flipH="1">
            <a:off x="1547664" y="1246712"/>
            <a:ext cx="2678248" cy="178624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8" idx="2"/>
          </p:cNvCxnSpPr>
          <p:nvPr/>
        </p:nvCxnSpPr>
        <p:spPr>
          <a:xfrm>
            <a:off x="4225912" y="1246712"/>
            <a:ext cx="504056" cy="146164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733322" y="3882534"/>
            <a:ext cx="108715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UX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121" name="직선 화살표 연결선 120"/>
          <p:cNvCxnSpPr>
            <a:stCxn id="111" idx="2"/>
            <a:endCxn id="65" idx="3"/>
          </p:cNvCxnSpPr>
          <p:nvPr/>
        </p:nvCxnSpPr>
        <p:spPr>
          <a:xfrm flipH="1">
            <a:off x="7812360" y="4221088"/>
            <a:ext cx="464537" cy="767955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211960" y="4869160"/>
            <a:ext cx="252028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Core Framework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131" name="직선 화살표 연결선 130"/>
          <p:cNvCxnSpPr>
            <a:stCxn id="130" idx="1"/>
          </p:cNvCxnSpPr>
          <p:nvPr/>
        </p:nvCxnSpPr>
        <p:spPr>
          <a:xfrm flipH="1" flipV="1">
            <a:off x="955098" y="4689154"/>
            <a:ext cx="3256862" cy="34928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30" idx="3"/>
            <a:endCxn id="65" idx="1"/>
          </p:cNvCxnSpPr>
          <p:nvPr/>
        </p:nvCxnSpPr>
        <p:spPr>
          <a:xfrm flipV="1">
            <a:off x="6732240" y="4989043"/>
            <a:ext cx="410823" cy="4939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95062" y="836712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Standard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572000" y="6186790"/>
            <a:ext cx="1728192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Security </a:t>
            </a:r>
            <a:r>
              <a:rPr lang="ko-KR" altLang="en-US" sz="1600" dirty="0"/>
              <a:t>기술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134" name="직선 화살표 연결선 133"/>
          <p:cNvCxnSpPr>
            <a:stCxn id="130" idx="1"/>
          </p:cNvCxnSpPr>
          <p:nvPr/>
        </p:nvCxnSpPr>
        <p:spPr>
          <a:xfrm flipH="1" flipV="1">
            <a:off x="3347864" y="4437126"/>
            <a:ext cx="864096" cy="60131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2" name="직선 화살표 연결선 41"/>
          <p:cNvCxnSpPr>
            <a:stCxn id="29" idx="2"/>
            <a:endCxn id="45" idx="0"/>
          </p:cNvCxnSpPr>
          <p:nvPr/>
        </p:nvCxnSpPr>
        <p:spPr>
          <a:xfrm flipH="1">
            <a:off x="511451" y="2307069"/>
            <a:ext cx="726918" cy="21510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9" idx="2"/>
            <a:endCxn id="49" idx="0"/>
          </p:cNvCxnSpPr>
          <p:nvPr/>
        </p:nvCxnSpPr>
        <p:spPr>
          <a:xfrm>
            <a:off x="1238369" y="2307069"/>
            <a:ext cx="193381" cy="33541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61" name="직선 화살표 연결선 60"/>
          <p:cNvCxnSpPr>
            <a:stCxn id="29" idx="2"/>
            <a:endCxn id="59" idx="0"/>
          </p:cNvCxnSpPr>
          <p:nvPr/>
        </p:nvCxnSpPr>
        <p:spPr>
          <a:xfrm>
            <a:off x="1238369" y="2307069"/>
            <a:ext cx="1561184" cy="35702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23728" y="549573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Connectivity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sp>
        <p:nvSpPr>
          <p:cNvPr id="66" name="TextBox 65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7" name="직선 화살표 연결선 46"/>
          <p:cNvCxnSpPr>
            <a:stCxn id="130" idx="0"/>
            <a:endCxn id="268292" idx="2"/>
          </p:cNvCxnSpPr>
          <p:nvPr/>
        </p:nvCxnSpPr>
        <p:spPr>
          <a:xfrm flipV="1">
            <a:off x="5472100" y="2708920"/>
            <a:ext cx="972108" cy="2160240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Technical Challenges </a:t>
            </a:r>
            <a:r>
              <a:rPr lang="en-US" altLang="ko-KR" sz="3200" dirty="0" err="1"/>
              <a:t>vs</a:t>
            </a:r>
            <a:r>
              <a:rPr lang="en-US" altLang="ko-KR" sz="3200" dirty="0"/>
              <a:t> Internet</a:t>
            </a:r>
            <a:endParaRPr lang="ko-KR" altLang="en-US" sz="3200" dirty="0"/>
          </a:p>
        </p:txBody>
      </p:sp>
      <p:sp>
        <p:nvSpPr>
          <p:cNvPr id="81" name="TextBox 80"/>
          <p:cNvSpPr txBox="1"/>
          <p:nvPr/>
        </p:nvSpPr>
        <p:spPr>
          <a:xfrm>
            <a:off x="1403648" y="2204864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Web server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555776" y="5733256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LAN, WLAN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913042" y="1218238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TCP/ IP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802539" y="5157192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WWW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466835" y="1052736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Search </a:t>
            </a:r>
            <a:r>
              <a:rPr lang="ko-KR" altLang="en-US" sz="1600" dirty="0"/>
              <a:t> </a:t>
            </a:r>
            <a:r>
              <a:rPr lang="en-US" altLang="ko-KR" sz="1600" dirty="0"/>
              <a:t>(?)</a:t>
            </a:r>
            <a:r>
              <a:rPr lang="ko-KR" altLang="en-US" sz="1600" dirty="0"/>
              <a:t>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355976" y="6402814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IPSec, DES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466835" y="4149080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lt"/>
                <a:ea typeface="+mn-ea"/>
              </a:rPr>
              <a:t>Web Browser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5576" y="980728"/>
            <a:ext cx="1944216" cy="584775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IETF &amp; W3C &amp; IEEE &amp; 3GPP</a:t>
            </a:r>
            <a:endParaRPr lang="ko-KR" altLang="en-US" sz="1600" dirty="0">
              <a:latin typeface="+mn-lt"/>
              <a:ea typeface="+mn-ea"/>
            </a:endParaRPr>
          </a:p>
        </p:txBody>
      </p:sp>
    </p:spTree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endCxn id="268294" idx="1"/>
          </p:cNvCxnSpPr>
          <p:nvPr/>
        </p:nvCxnSpPr>
        <p:spPr>
          <a:xfrm>
            <a:off x="1159872" y="3429000"/>
            <a:ext cx="103586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45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9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9" idx="2"/>
          </p:cNvCxnSpPr>
          <p:nvPr/>
        </p:nvCxnSpPr>
        <p:spPr>
          <a:xfrm flipH="1">
            <a:off x="1159873" y="2307069"/>
            <a:ext cx="78496" cy="32984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1002" y="1722294"/>
            <a:ext cx="1914734" cy="584775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Networked Embedded Device</a:t>
            </a:r>
            <a:endParaRPr lang="ko-KR" altLang="en-US" sz="1600" dirty="0"/>
          </a:p>
        </p:txBody>
      </p:sp>
      <p:cxnSp>
        <p:nvCxnSpPr>
          <p:cNvPr id="69" name="직선 화살표 연결선 68"/>
          <p:cNvCxnSpPr>
            <a:stCxn id="68" idx="0"/>
          </p:cNvCxnSpPr>
          <p:nvPr/>
        </p:nvCxnSpPr>
        <p:spPr>
          <a:xfrm flipH="1" flipV="1">
            <a:off x="2051720" y="5351722"/>
            <a:ext cx="1008112" cy="14401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8" idx="0"/>
          </p:cNvCxnSpPr>
          <p:nvPr/>
        </p:nvCxnSpPr>
        <p:spPr>
          <a:xfrm flipH="1" flipV="1">
            <a:off x="1619672" y="3789040"/>
            <a:ext cx="1440160" cy="1706698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8" idx="0"/>
          </p:cNvCxnSpPr>
          <p:nvPr/>
        </p:nvCxnSpPr>
        <p:spPr>
          <a:xfrm flipH="1" flipV="1">
            <a:off x="1259632" y="4293096"/>
            <a:ext cx="1800200" cy="120264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32240" y="764704"/>
            <a:ext cx="223224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Big Data Analysis 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0" name="직선 화살표 연결선 79"/>
          <p:cNvCxnSpPr>
            <a:stCxn id="79" idx="2"/>
            <a:endCxn id="268292" idx="3"/>
          </p:cNvCxnSpPr>
          <p:nvPr/>
        </p:nvCxnSpPr>
        <p:spPr>
          <a:xfrm flipH="1">
            <a:off x="7308304" y="1103258"/>
            <a:ext cx="540060" cy="88576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89808" y="90815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Network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89" name="직선 화살표 연결선 88"/>
          <p:cNvCxnSpPr>
            <a:stCxn id="88" idx="2"/>
            <a:endCxn id="268294" idx="0"/>
          </p:cNvCxnSpPr>
          <p:nvPr/>
        </p:nvCxnSpPr>
        <p:spPr>
          <a:xfrm flipH="1">
            <a:off x="3023828" y="1246712"/>
            <a:ext cx="1202084" cy="2308302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8" idx="2"/>
            <a:endCxn id="65" idx="1"/>
          </p:cNvCxnSpPr>
          <p:nvPr/>
        </p:nvCxnSpPr>
        <p:spPr>
          <a:xfrm>
            <a:off x="4225912" y="1246712"/>
            <a:ext cx="2917151" cy="374233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88" idx="2"/>
          </p:cNvCxnSpPr>
          <p:nvPr/>
        </p:nvCxnSpPr>
        <p:spPr>
          <a:xfrm flipH="1">
            <a:off x="1547664" y="1246712"/>
            <a:ext cx="2678248" cy="178624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8" idx="2"/>
          </p:cNvCxnSpPr>
          <p:nvPr/>
        </p:nvCxnSpPr>
        <p:spPr>
          <a:xfrm>
            <a:off x="4225912" y="1246712"/>
            <a:ext cx="504056" cy="1461646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733322" y="3882534"/>
            <a:ext cx="108715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UX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121" name="직선 화살표 연결선 120"/>
          <p:cNvCxnSpPr>
            <a:stCxn id="111" idx="2"/>
            <a:endCxn id="65" idx="3"/>
          </p:cNvCxnSpPr>
          <p:nvPr/>
        </p:nvCxnSpPr>
        <p:spPr>
          <a:xfrm flipH="1">
            <a:off x="7812360" y="4221088"/>
            <a:ext cx="464537" cy="767955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211960" y="4869160"/>
            <a:ext cx="2520280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Core Framework</a:t>
            </a:r>
            <a:endParaRPr lang="ko-KR" altLang="en-US" sz="1600" dirty="0">
              <a:latin typeface="+mn-lt"/>
              <a:ea typeface="+mn-ea"/>
            </a:endParaRPr>
          </a:p>
        </p:txBody>
      </p:sp>
      <p:cxnSp>
        <p:nvCxnSpPr>
          <p:cNvPr id="131" name="직선 화살표 연결선 130"/>
          <p:cNvCxnSpPr>
            <a:stCxn id="130" idx="1"/>
          </p:cNvCxnSpPr>
          <p:nvPr/>
        </p:nvCxnSpPr>
        <p:spPr>
          <a:xfrm flipH="1" flipV="1">
            <a:off x="955098" y="4689154"/>
            <a:ext cx="3256862" cy="34928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30" idx="3"/>
            <a:endCxn id="65" idx="1"/>
          </p:cNvCxnSpPr>
          <p:nvPr/>
        </p:nvCxnSpPr>
        <p:spPr>
          <a:xfrm flipV="1">
            <a:off x="6732240" y="4989043"/>
            <a:ext cx="410823" cy="4939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95062" y="836712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Standard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572000" y="6186790"/>
            <a:ext cx="1728192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IoT</a:t>
            </a:r>
            <a:r>
              <a:rPr lang="en-US" altLang="ko-KR" sz="1600" dirty="0"/>
              <a:t> Security </a:t>
            </a:r>
            <a:r>
              <a:rPr lang="ko-KR" altLang="en-US" sz="1600" dirty="0"/>
              <a:t>기술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134" name="직선 화살표 연결선 133"/>
          <p:cNvCxnSpPr>
            <a:stCxn id="130" idx="1"/>
          </p:cNvCxnSpPr>
          <p:nvPr/>
        </p:nvCxnSpPr>
        <p:spPr>
          <a:xfrm flipH="1" flipV="1">
            <a:off x="3347864" y="4437126"/>
            <a:ext cx="864096" cy="601311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2" name="직선 화살표 연결선 41"/>
          <p:cNvCxnSpPr>
            <a:stCxn id="29" idx="2"/>
            <a:endCxn id="45" idx="0"/>
          </p:cNvCxnSpPr>
          <p:nvPr/>
        </p:nvCxnSpPr>
        <p:spPr>
          <a:xfrm flipH="1">
            <a:off x="511451" y="2307069"/>
            <a:ext cx="726918" cy="21510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9" idx="2"/>
            <a:endCxn id="49" idx="0"/>
          </p:cNvCxnSpPr>
          <p:nvPr/>
        </p:nvCxnSpPr>
        <p:spPr>
          <a:xfrm>
            <a:off x="1238369" y="2307069"/>
            <a:ext cx="193381" cy="3354179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61" name="직선 화살표 연결선 60"/>
          <p:cNvCxnSpPr>
            <a:stCxn id="29" idx="2"/>
            <a:endCxn id="59" idx="0"/>
          </p:cNvCxnSpPr>
          <p:nvPr/>
        </p:nvCxnSpPr>
        <p:spPr>
          <a:xfrm>
            <a:off x="1238369" y="2307069"/>
            <a:ext cx="1561184" cy="3570203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23728" y="5495738"/>
            <a:ext cx="1872208" cy="338554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Connectivity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sp>
        <p:nvSpPr>
          <p:cNvPr id="66" name="TextBox 65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47" name="직선 화살표 연결선 46"/>
          <p:cNvCxnSpPr>
            <a:stCxn id="130" idx="0"/>
            <a:endCxn id="268292" idx="2"/>
          </p:cNvCxnSpPr>
          <p:nvPr/>
        </p:nvCxnSpPr>
        <p:spPr>
          <a:xfrm flipV="1">
            <a:off x="5472100" y="2708920"/>
            <a:ext cx="972108" cy="2160240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Main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Technical Challenges </a:t>
            </a:r>
            <a:r>
              <a:rPr lang="en-US" altLang="ko-KR" sz="3200" dirty="0" err="1"/>
              <a:t>vs</a:t>
            </a:r>
            <a:r>
              <a:rPr lang="en-US" altLang="ko-KR" sz="3200" dirty="0"/>
              <a:t> Internet</a:t>
            </a:r>
            <a:endParaRPr lang="ko-KR" altLang="en-US" sz="3200" dirty="0"/>
          </a:p>
        </p:txBody>
      </p:sp>
      <p:sp>
        <p:nvSpPr>
          <p:cNvPr id="81" name="TextBox 80"/>
          <p:cNvSpPr txBox="1"/>
          <p:nvPr/>
        </p:nvSpPr>
        <p:spPr>
          <a:xfrm>
            <a:off x="1403648" y="2204864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Web server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555776" y="5733256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LAN, WLAN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913042" y="1218238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TCP/ IP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802539" y="5157192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WWW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466835" y="1052736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Search </a:t>
            </a:r>
            <a:r>
              <a:rPr lang="ko-KR" altLang="en-US" sz="1600" dirty="0"/>
              <a:t> </a:t>
            </a:r>
            <a:r>
              <a:rPr lang="en-US" altLang="ko-KR" sz="1600" dirty="0"/>
              <a:t>(?)</a:t>
            </a:r>
            <a:r>
              <a:rPr lang="ko-KR" altLang="en-US" sz="1600" dirty="0"/>
              <a:t>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355976" y="6402814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IPSec, DES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466835" y="4149080"/>
            <a:ext cx="1497653" cy="338554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lt"/>
                <a:ea typeface="+mn-ea"/>
              </a:rPr>
              <a:t>Web Browser 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5576" y="980728"/>
            <a:ext cx="1944216" cy="584775"/>
          </a:xfrm>
          <a:prstGeom prst="rect">
            <a:avLst/>
          </a:prstGeom>
          <a:solidFill>
            <a:srgbClr val="CCFFFF"/>
          </a:solidFill>
          <a:ln w="28575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IETF &amp; W3C &amp; IEEE &amp; 3GPP</a:t>
            </a:r>
            <a:endParaRPr lang="ko-KR" altLang="en-US" sz="1600" dirty="0">
              <a:latin typeface="+mn-lt"/>
              <a:ea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691680" y="2525554"/>
            <a:ext cx="1836711" cy="338554"/>
          </a:xfrm>
          <a:prstGeom prst="rect">
            <a:avLst/>
          </a:prstGeom>
          <a:solidFill>
            <a:srgbClr val="FF99FF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SUN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93" name="Picture 2" descr="http://goodlogo.com/images/logos/sun_microsystems_logo_2385.gi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83846" y="2566278"/>
            <a:ext cx="592010" cy="259004"/>
          </a:xfrm>
          <a:prstGeom prst="rect">
            <a:avLst/>
          </a:prstGeom>
          <a:noFill/>
        </p:spPr>
      </p:pic>
      <p:sp>
        <p:nvSpPr>
          <p:cNvPr id="94" name="TextBox 93"/>
          <p:cNvSpPr txBox="1"/>
          <p:nvPr/>
        </p:nvSpPr>
        <p:spPr>
          <a:xfrm>
            <a:off x="1691680" y="6060638"/>
            <a:ext cx="1836711" cy="338554"/>
          </a:xfrm>
          <a:prstGeom prst="rect">
            <a:avLst/>
          </a:prstGeom>
          <a:solidFill>
            <a:srgbClr val="FF99FF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3Com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95" name="Picture 4" descr="http://upload.wikimedia.org/wikipedia/en/thumb/a/a1/3com_logo.svg/227px-3com_logo.svg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71800" y="6095164"/>
            <a:ext cx="432048" cy="2588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6" name="TextBox 95"/>
          <p:cNvSpPr txBox="1"/>
          <p:nvPr/>
        </p:nvSpPr>
        <p:spPr>
          <a:xfrm>
            <a:off x="3203848" y="1545906"/>
            <a:ext cx="1836711" cy="338554"/>
          </a:xfrm>
          <a:prstGeom prst="rect">
            <a:avLst/>
          </a:prstGeom>
          <a:solidFill>
            <a:srgbClr val="FF99FF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Cisco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97" name="Picture 6" descr="http://origin.arstechnica.com/journals/apple.media/thumb/200/200/cisco_logo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08581" y="1603262"/>
            <a:ext cx="469509" cy="254249"/>
          </a:xfrm>
          <a:prstGeom prst="rect">
            <a:avLst/>
          </a:prstGeom>
          <a:noFill/>
        </p:spPr>
      </p:pic>
      <p:sp>
        <p:nvSpPr>
          <p:cNvPr id="98" name="TextBox 97"/>
          <p:cNvSpPr txBox="1"/>
          <p:nvPr/>
        </p:nvSpPr>
        <p:spPr>
          <a:xfrm>
            <a:off x="4294854" y="5477596"/>
            <a:ext cx="1836711" cy="338554"/>
          </a:xfrm>
          <a:prstGeom prst="rect">
            <a:avLst/>
          </a:prstGeom>
          <a:solidFill>
            <a:srgbClr val="FF99FF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NETSCAPE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99" name="Picture 8" descr="http://upload.wikimedia.org/wikipedia/en/7/75/Netscape_classic_logo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605512" y="5513677"/>
            <a:ext cx="262654" cy="262654"/>
          </a:xfrm>
          <a:prstGeom prst="rect">
            <a:avLst/>
          </a:prstGeom>
          <a:noFill/>
        </p:spPr>
      </p:pic>
      <p:sp>
        <p:nvSpPr>
          <p:cNvPr id="100" name="TextBox 99"/>
          <p:cNvSpPr txBox="1"/>
          <p:nvPr/>
        </p:nvSpPr>
        <p:spPr>
          <a:xfrm>
            <a:off x="7236296" y="1373426"/>
            <a:ext cx="1836711" cy="338554"/>
          </a:xfrm>
          <a:prstGeom prst="rect">
            <a:avLst/>
          </a:prstGeom>
          <a:solidFill>
            <a:srgbClr val="FF99FF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Google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101" name="Picture 12" descr="http://www.seomofo.com/downloads/new-google-logo-knockoff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275122" y="1422039"/>
            <a:ext cx="655168" cy="2547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2" name="TextBox 101"/>
          <p:cNvSpPr txBox="1"/>
          <p:nvPr/>
        </p:nvSpPr>
        <p:spPr>
          <a:xfrm>
            <a:off x="5724128" y="6402814"/>
            <a:ext cx="1836711" cy="338554"/>
          </a:xfrm>
          <a:prstGeom prst="rect">
            <a:avLst/>
          </a:prstGeom>
          <a:solidFill>
            <a:srgbClr val="FF99FF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RSA</a:t>
            </a:r>
            <a:endParaRPr lang="ko-KR" altLang="en-US" sz="1600" dirty="0"/>
          </a:p>
        </p:txBody>
      </p:sp>
      <p:pic>
        <p:nvPicPr>
          <p:cNvPr id="104" name="Picture 10" descr="http://www.securitybsides.com/f/1359755138/rsa%20logo.gif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919798" y="6433125"/>
            <a:ext cx="360040" cy="257785"/>
          </a:xfrm>
          <a:prstGeom prst="rect">
            <a:avLst/>
          </a:prstGeom>
          <a:noFill/>
        </p:spPr>
      </p:pic>
      <p:sp>
        <p:nvSpPr>
          <p:cNvPr id="105" name="TextBox 104"/>
          <p:cNvSpPr txBox="1"/>
          <p:nvPr/>
        </p:nvSpPr>
        <p:spPr>
          <a:xfrm>
            <a:off x="7199785" y="4458884"/>
            <a:ext cx="1836711" cy="338554"/>
          </a:xfrm>
          <a:prstGeom prst="rect">
            <a:avLst/>
          </a:prstGeom>
          <a:solidFill>
            <a:srgbClr val="FF99FF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Apple</a:t>
            </a:r>
            <a:endParaRPr lang="ko-KR" altLang="en-US" sz="1600" dirty="0">
              <a:latin typeface="+mn-lt"/>
              <a:ea typeface="+mn-ea"/>
            </a:endParaRPr>
          </a:p>
        </p:txBody>
      </p:sp>
      <p:pic>
        <p:nvPicPr>
          <p:cNvPr id="106" name="Picture 31" descr="http://upload.wikimedia.org/wikipedia/sh/archive/a/ab/20111007103044!Apple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405081" y="4470872"/>
            <a:ext cx="288032" cy="321396"/>
          </a:xfrm>
          <a:prstGeom prst="rect">
            <a:avLst/>
          </a:prstGeom>
          <a:noFill/>
        </p:spPr>
      </p:pic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924944"/>
            <a:ext cx="9144000" cy="1440160"/>
          </a:xfrm>
          <a:prstGeom prst="rect">
            <a:avLst/>
          </a:prstGeom>
          <a:solidFill>
            <a:srgbClr val="000099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3246075"/>
            <a:ext cx="283122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dobe Heiti Std R" pitchFamily="34" charset="-128"/>
                <a:ea typeface="Adobe Heiti Std R" pitchFamily="34" charset="-128"/>
              </a:rPr>
              <a:t>Overview</a:t>
            </a:r>
            <a:endParaRPr lang="ko-KR" altLang="en-US" sz="4800" dirty="0" err="1">
              <a:solidFill>
                <a:schemeClr val="bg1"/>
              </a:solidFill>
              <a:latin typeface="Adobe Heiti Std R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924944"/>
            <a:ext cx="9144000" cy="1440160"/>
          </a:xfrm>
          <a:prstGeom prst="rect">
            <a:avLst/>
          </a:prstGeom>
          <a:solidFill>
            <a:srgbClr val="000099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3246075"/>
            <a:ext cx="4417491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Franklin Gothic Medium" pitchFamily="34" charset="0"/>
              </a:rPr>
              <a:t>OIC architecture</a:t>
            </a:r>
            <a:endParaRPr lang="ko-KR" altLang="en-US" sz="4800" dirty="0" err="1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/>
              <a:t>RESTful</a:t>
            </a:r>
            <a:r>
              <a:rPr lang="en-US" altLang="ko-KR" sz="3600" dirty="0"/>
              <a:t> Architecture Style </a:t>
            </a:r>
            <a:endParaRPr lang="ko-KR" altLang="en-US" sz="36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907704" y="2177568"/>
            <a:ext cx="2233412" cy="675368"/>
          </a:xfrm>
          <a:prstGeom prst="roundRect">
            <a:avLst/>
          </a:prstGeom>
          <a:solidFill>
            <a:srgbClr val="CCCC00">
              <a:alpha val="25000"/>
            </a:srgbClr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ysClr val="windowText" lastClr="000000"/>
                </a:solidFill>
                <a:latin typeface="Arial"/>
                <a:ea typeface="맑은 고딕"/>
              </a:rPr>
              <a:t>Client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0072" y="2177568"/>
            <a:ext cx="1913152" cy="675368"/>
          </a:xfrm>
          <a:prstGeom prst="roundRect">
            <a:avLst/>
          </a:prstGeom>
          <a:solidFill>
            <a:srgbClr val="CCCC00">
              <a:alpha val="25000"/>
            </a:srgbClr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ysClr val="windowText" lastClr="000000"/>
                </a:solidFill>
                <a:latin typeface="Arial"/>
                <a:ea typeface="맑은 고딕"/>
              </a:rPr>
              <a:t>Server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6" name="직선 연결선 5"/>
          <p:cNvCxnSpPr>
            <a:stCxn id="4" idx="2"/>
          </p:cNvCxnSpPr>
          <p:nvPr/>
        </p:nvCxnSpPr>
        <p:spPr>
          <a:xfrm>
            <a:off x="3024410" y="2852936"/>
            <a:ext cx="19041" cy="20875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059832" y="3429000"/>
            <a:ext cx="310999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059832" y="4217158"/>
            <a:ext cx="310999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187957" y="2852936"/>
            <a:ext cx="8127" cy="2128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18380" y="5241733"/>
            <a:ext cx="8674100" cy="1441275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 w="19050" algn="ctr">
            <a:solidFill>
              <a:srgbClr val="B2B2B2"/>
            </a:solidFill>
            <a:round/>
            <a:headEnd/>
            <a:tailEnd/>
          </a:ln>
          <a:effectLst/>
        </p:spPr>
        <p:txBody>
          <a:bodyPr lIns="108000" tIns="36000" rIns="36000" bIns="36000" anchor="ctr"/>
          <a:lstStyle/>
          <a:p>
            <a:pPr>
              <a:spcBef>
                <a:spcPct val="30000"/>
              </a:spcBef>
              <a:buFontTx/>
              <a:buBlip>
                <a:blip r:embed="rId2"/>
              </a:buBlip>
            </a:pPr>
            <a:r>
              <a:rPr kumimoji="1" lang="en-US" altLang="ko-KR" sz="2000" dirty="0">
                <a:solidFill>
                  <a:prstClr val="black"/>
                </a:solidFill>
                <a:latin typeface="맑은 고딕"/>
                <a:sym typeface="Wingdings" pitchFamily="2" charset="2"/>
              </a:rPr>
              <a:t> </a:t>
            </a:r>
            <a:r>
              <a:rPr kumimoji="1" lang="en-US" altLang="ko-KR" sz="2000" dirty="0" err="1">
                <a:solidFill>
                  <a:prstClr val="black"/>
                </a:solidFill>
                <a:latin typeface="맑은 고딕"/>
                <a:sym typeface="Wingdings" pitchFamily="2" charset="2"/>
              </a:rPr>
              <a:t>RESTful</a:t>
            </a:r>
            <a:r>
              <a:rPr kumimoji="1" lang="en-US" altLang="ko-KR" sz="2000" dirty="0">
                <a:solidFill>
                  <a:prstClr val="black"/>
                </a:solidFill>
                <a:latin typeface="맑은 고딕"/>
                <a:sym typeface="Wingdings" pitchFamily="2" charset="2"/>
              </a:rPr>
              <a:t> Architecture (Representational State Transfer)</a:t>
            </a:r>
            <a:endParaRPr kumimoji="1" lang="ko-KR" altLang="en-US" sz="2000" dirty="0">
              <a:solidFill>
                <a:srgbClr val="C0504D"/>
              </a:solidFill>
              <a:latin typeface="맑은 고딕"/>
              <a:sym typeface="Wingdings" pitchFamily="2" charset="2"/>
            </a:endParaRPr>
          </a:p>
          <a:p>
            <a:pPr marL="360363" lvl="1" indent="-174625">
              <a:spcBef>
                <a:spcPct val="30000"/>
              </a:spcBef>
              <a:buFont typeface="Wingdings" pitchFamily="2" charset="2"/>
              <a:buChar char="§"/>
            </a:pPr>
            <a:r>
              <a:rPr kumimoji="1" lang="en-US" altLang="ko-KR" dirty="0">
                <a:latin typeface="맑은 고딕"/>
                <a:sym typeface="Wingdings" pitchFamily="2" charset="2"/>
              </a:rPr>
              <a:t>Resource based operation</a:t>
            </a:r>
          </a:p>
          <a:p>
            <a:pPr marL="817563" lvl="2" indent="-174625">
              <a:spcBef>
                <a:spcPct val="30000"/>
              </a:spcBef>
              <a:buFont typeface="Wingdings" pitchFamily="2" charset="2"/>
              <a:buChar char="§"/>
            </a:pPr>
            <a:r>
              <a:rPr kumimoji="1" lang="en-US" altLang="ko-KR" dirty="0">
                <a:latin typeface="맑은 고딕"/>
                <a:sym typeface="Wingdings" pitchFamily="2" charset="2"/>
              </a:rPr>
              <a:t>Real world ‘entity’ is represented as ‘Resource’</a:t>
            </a:r>
            <a:r>
              <a:rPr kumimoji="1" lang="ko-KR" altLang="en-US" dirty="0">
                <a:latin typeface="맑은 고딕"/>
                <a:sym typeface="Wingdings" pitchFamily="2" charset="2"/>
              </a:rPr>
              <a:t>  </a:t>
            </a:r>
            <a:endParaRPr kumimoji="1" lang="en-US" altLang="ko-KR" dirty="0">
              <a:latin typeface="맑은 고딕"/>
              <a:sym typeface="Wingdings" pitchFamily="2" charset="2"/>
            </a:endParaRPr>
          </a:p>
          <a:p>
            <a:pPr marL="360363" lvl="1" indent="-174625">
              <a:spcBef>
                <a:spcPct val="30000"/>
              </a:spcBef>
              <a:buFont typeface="Wingdings" pitchFamily="2" charset="2"/>
              <a:buChar char="§"/>
            </a:pPr>
            <a:r>
              <a:rPr kumimoji="1" lang="en-US" altLang="ko-KR" dirty="0">
                <a:latin typeface="맑은 고딕"/>
                <a:sym typeface="Wingdings" pitchFamily="2" charset="2"/>
              </a:rPr>
              <a:t>Resource manipulation via Request/ Response: CRUDN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9952" y="298766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lt"/>
                <a:ea typeface="+mn-ea"/>
              </a:rPr>
              <a:t>Request</a:t>
            </a:r>
            <a:endParaRPr lang="ko-KR" altLang="en-US" dirty="0" err="1"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6304" y="377490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lt"/>
                <a:ea typeface="+mn-ea"/>
              </a:rPr>
              <a:t>Response</a:t>
            </a:r>
            <a:endParaRPr lang="ko-KR" altLang="en-US" dirty="0" err="1"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63888" y="450912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lt"/>
                <a:ea typeface="+mn-ea"/>
              </a:rPr>
              <a:t>CRUD &amp; N operation</a:t>
            </a:r>
            <a:endParaRPr lang="ko-KR" altLang="en-US" dirty="0" err="1">
              <a:latin typeface="+mn-lt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008" y="4849415"/>
            <a:ext cx="226504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Resourc</a:t>
            </a:r>
            <a:r>
              <a:rPr lang="en-US" altLang="ko-KR" sz="1400" dirty="0"/>
              <a:t>e (representation)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7436" y="4797152"/>
            <a:ext cx="226504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Resourc</a:t>
            </a:r>
            <a:r>
              <a:rPr lang="en-US" altLang="ko-KR" sz="1400" dirty="0"/>
              <a:t>e (representation)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144" y="3412157"/>
            <a:ext cx="2088232" cy="1384995"/>
          </a:xfrm>
          <a:prstGeom prst="rect">
            <a:avLst/>
          </a:prstGeom>
          <a:noFill/>
          <a:ln>
            <a:solidFill>
              <a:srgbClr val="FFCC66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Addressable resources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A uniform, constrained interface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Representation based manipulation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Communicate </a:t>
            </a:r>
            <a:r>
              <a:rPr lang="en-US" altLang="ko-KR" sz="1200" dirty="0" err="1"/>
              <a:t>statelessly</a:t>
            </a:r>
            <a:r>
              <a:rPr lang="en-US" altLang="ko-KR" sz="12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Hypermedia State Engine</a:t>
            </a:r>
            <a:endParaRPr lang="ko-KR" altLang="en-US" sz="1200" dirty="0" err="1">
              <a:latin typeface="+mn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3068960"/>
            <a:ext cx="2154436" cy="307777"/>
          </a:xfrm>
          <a:prstGeom prst="rect">
            <a:avLst/>
          </a:prstGeom>
          <a:noFill/>
          <a:ln>
            <a:solidFill>
              <a:srgbClr val="FFCC6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REST Architecture Style 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19" name="Picture 2" descr="http://www.ftp-sgpartners.net/tdceu/uploads/uploaded/nest-canad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1067858"/>
            <a:ext cx="1296144" cy="848974"/>
          </a:xfrm>
          <a:prstGeom prst="rect">
            <a:avLst/>
          </a:prstGeom>
          <a:noFill/>
        </p:spPr>
      </p:pic>
      <p:grpSp>
        <p:nvGrpSpPr>
          <p:cNvPr id="3" name="그룹 8"/>
          <p:cNvGrpSpPr/>
          <p:nvPr/>
        </p:nvGrpSpPr>
        <p:grpSpPr>
          <a:xfrm>
            <a:off x="2627784" y="860462"/>
            <a:ext cx="689016" cy="1208782"/>
            <a:chOff x="1196257" y="1817677"/>
            <a:chExt cx="1655627" cy="311816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C8BFE7"/>
                </a:clrFrom>
                <a:clrTo>
                  <a:srgbClr val="C8BFE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57" y="1817677"/>
              <a:ext cx="1655627" cy="3118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9" t="11388" r="9204" b="65790"/>
            <a:stretch/>
          </p:blipFill>
          <p:spPr bwMode="auto">
            <a:xfrm>
              <a:off x="1313477" y="2171726"/>
              <a:ext cx="1388002" cy="71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Picture 2" descr="https://cdn.shopify.com/s/files/1/0102/2252/products/img_nest-nest2-the-pack-11.jpg?50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60704" y="979015"/>
            <a:ext cx="955395" cy="955395"/>
          </a:xfrm>
          <a:prstGeom prst="rect">
            <a:avLst/>
          </a:prstGeom>
          <a:noFill/>
        </p:spPr>
      </p:pic>
      <p:cxnSp>
        <p:nvCxnSpPr>
          <p:cNvPr id="24" name="직선 화살표 연결선 23"/>
          <p:cNvCxnSpPr/>
          <p:nvPr/>
        </p:nvCxnSpPr>
        <p:spPr>
          <a:xfrm flipH="1">
            <a:off x="7596336" y="1487850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444" name="Picture 4" descr="https://s-media-cache-ak0.pinimg.com/236x/93/c4/48/93c448569b3b89589ae400639cf844c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56376" y="858484"/>
            <a:ext cx="899676" cy="1296144"/>
          </a:xfrm>
          <a:prstGeom prst="rect">
            <a:avLst/>
          </a:prstGeom>
          <a:noFill/>
        </p:spPr>
      </p:pic>
      <p:cxnSp>
        <p:nvCxnSpPr>
          <p:cNvPr id="27" name="직선 화살표 연결선 26"/>
          <p:cNvCxnSpPr/>
          <p:nvPr/>
        </p:nvCxnSpPr>
        <p:spPr>
          <a:xfrm flipH="1">
            <a:off x="6598433" y="1487850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82274" y="2981704"/>
            <a:ext cx="2807296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"n":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myRoomTemperature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rt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":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oic.r.temperature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"if":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oic.if.a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"id":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example_id_xyz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"temperature": 23,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"units": "C",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setValue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": 25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200" dirty="0" err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0352" y="2204864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Physical entity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15737" y="184482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Entity handler</a:t>
            </a:r>
            <a:endParaRPr lang="ko-KR" altLang="en-US" sz="1400" dirty="0" err="1">
              <a:latin typeface="+mn-lt"/>
              <a:ea typeface="+mn-ea"/>
            </a:endParaRPr>
          </a:p>
        </p:txBody>
      </p:sp>
    </p:spTree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308"/>
            <a:ext cx="8610600" cy="627038"/>
          </a:xfrm>
        </p:spPr>
        <p:txBody>
          <a:bodyPr/>
          <a:lstStyle/>
          <a:p>
            <a:r>
              <a:rPr lang="en-US" altLang="ko-KR" sz="3600" dirty="0"/>
              <a:t>Logical organization: 3 part approach</a:t>
            </a:r>
            <a:endParaRPr lang="ko-KR" altLang="en-US" sz="3600" dirty="0"/>
          </a:p>
        </p:txBody>
      </p:sp>
      <p:sp>
        <p:nvSpPr>
          <p:cNvPr id="31" name="Rectangle 5"/>
          <p:cNvSpPr/>
          <p:nvPr/>
        </p:nvSpPr>
        <p:spPr>
          <a:xfrm>
            <a:off x="5049944" y="3862729"/>
            <a:ext cx="3891769" cy="2204128"/>
          </a:xfrm>
          <a:prstGeom prst="rect">
            <a:avLst/>
          </a:prstGeom>
          <a:solidFill>
            <a:srgbClr val="FDB813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" name="Rectangle 8"/>
          <p:cNvSpPr/>
          <p:nvPr/>
        </p:nvSpPr>
        <p:spPr>
          <a:xfrm>
            <a:off x="6743528" y="5166908"/>
            <a:ext cx="2198185" cy="899949"/>
          </a:xfrm>
          <a:prstGeom prst="rect">
            <a:avLst/>
          </a:prstGeom>
          <a:solidFill>
            <a:srgbClr val="A6CE39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Rectangle 4"/>
          <p:cNvSpPr/>
          <p:nvPr/>
        </p:nvSpPr>
        <p:spPr>
          <a:xfrm>
            <a:off x="72574" y="3704549"/>
            <a:ext cx="4932067" cy="2231168"/>
          </a:xfrm>
          <a:prstGeom prst="rect">
            <a:avLst/>
          </a:prstGeom>
          <a:solidFill>
            <a:srgbClr val="004280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79457" y="4286359"/>
            <a:ext cx="680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Resource Type</a:t>
            </a:r>
          </a:p>
        </p:txBody>
      </p:sp>
      <p:sp>
        <p:nvSpPr>
          <p:cNvPr id="35" name="Rounded Rectangle 7"/>
          <p:cNvSpPr/>
          <p:nvPr/>
        </p:nvSpPr>
        <p:spPr>
          <a:xfrm>
            <a:off x="4084335" y="3930088"/>
            <a:ext cx="3845796" cy="2371726"/>
          </a:xfrm>
          <a:prstGeom prst="roundRect">
            <a:avLst/>
          </a:prstGeom>
          <a:noFill/>
          <a:ln w="25400" cap="flat" cmpd="sng" algn="ctr">
            <a:solidFill>
              <a:srgbClr val="0071C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6" name="Group 59"/>
          <p:cNvGrpSpPr/>
          <p:nvPr/>
        </p:nvGrpSpPr>
        <p:grpSpPr>
          <a:xfrm>
            <a:off x="4309237" y="4114391"/>
            <a:ext cx="3491143" cy="2047022"/>
            <a:chOff x="6176196" y="3246112"/>
            <a:chExt cx="3884043" cy="2729363"/>
          </a:xfrm>
        </p:grpSpPr>
        <p:cxnSp>
          <p:nvCxnSpPr>
            <p:cNvPr id="37" name="Straight Connector 41"/>
            <p:cNvCxnSpPr/>
            <p:nvPr/>
          </p:nvCxnSpPr>
          <p:spPr>
            <a:xfrm>
              <a:off x="9107360" y="5000046"/>
              <a:ext cx="13386" cy="936977"/>
            </a:xfrm>
            <a:prstGeom prst="line">
              <a:avLst/>
            </a:prstGeom>
            <a:noFill/>
            <a:ln w="28575" cap="flat" cmpd="sng" algn="ctr">
              <a:solidFill>
                <a:srgbClr val="0071C5">
                  <a:shade val="95000"/>
                  <a:satMod val="105000"/>
                </a:srgbClr>
              </a:solidFill>
              <a:prstDash val="lgDash"/>
            </a:ln>
            <a:effectLst/>
          </p:spPr>
        </p:cxnSp>
        <p:cxnSp>
          <p:nvCxnSpPr>
            <p:cNvPr id="38" name="Straight Connector 43"/>
            <p:cNvCxnSpPr/>
            <p:nvPr/>
          </p:nvCxnSpPr>
          <p:spPr>
            <a:xfrm rot="16200000">
              <a:off x="9587389" y="4540634"/>
              <a:ext cx="8723" cy="936977"/>
            </a:xfrm>
            <a:prstGeom prst="line">
              <a:avLst/>
            </a:prstGeom>
            <a:noFill/>
            <a:ln w="28575" cap="flat" cmpd="sng" algn="ctr">
              <a:solidFill>
                <a:srgbClr val="0071C5">
                  <a:shade val="95000"/>
                  <a:satMod val="105000"/>
                </a:srgbClr>
              </a:solidFill>
              <a:prstDash val="lgDash"/>
            </a:ln>
            <a:effectLst/>
          </p:spPr>
        </p:cxnSp>
        <p:cxnSp>
          <p:nvCxnSpPr>
            <p:cNvPr id="39" name="Straight Connector 46"/>
            <p:cNvCxnSpPr/>
            <p:nvPr/>
          </p:nvCxnSpPr>
          <p:spPr>
            <a:xfrm>
              <a:off x="6176196" y="5963394"/>
              <a:ext cx="2944550" cy="12081"/>
            </a:xfrm>
            <a:prstGeom prst="line">
              <a:avLst/>
            </a:prstGeom>
            <a:noFill/>
            <a:ln w="28575" cap="flat" cmpd="sng" algn="ctr">
              <a:solidFill>
                <a:srgbClr val="0071C5">
                  <a:shade val="95000"/>
                  <a:satMod val="105000"/>
                </a:srgbClr>
              </a:solidFill>
              <a:prstDash val="lgDash"/>
            </a:ln>
            <a:effectLst/>
          </p:spPr>
        </p:cxnSp>
        <p:cxnSp>
          <p:nvCxnSpPr>
            <p:cNvPr id="40" name="Straight Connector 49"/>
            <p:cNvCxnSpPr/>
            <p:nvPr/>
          </p:nvCxnSpPr>
          <p:spPr>
            <a:xfrm flipH="1">
              <a:off x="6176196" y="3253187"/>
              <a:ext cx="12144" cy="2710207"/>
            </a:xfrm>
            <a:prstGeom prst="line">
              <a:avLst/>
            </a:prstGeom>
            <a:noFill/>
            <a:ln w="28575" cap="flat" cmpd="sng" algn="ctr">
              <a:solidFill>
                <a:srgbClr val="0071C5">
                  <a:shade val="95000"/>
                  <a:satMod val="105000"/>
                </a:srgbClr>
              </a:solidFill>
              <a:prstDash val="lgDash"/>
            </a:ln>
            <a:effectLst/>
          </p:spPr>
        </p:cxnSp>
        <p:cxnSp>
          <p:nvCxnSpPr>
            <p:cNvPr id="41" name="Straight Connector 53"/>
            <p:cNvCxnSpPr/>
            <p:nvPr/>
          </p:nvCxnSpPr>
          <p:spPr>
            <a:xfrm>
              <a:off x="6176196" y="3246112"/>
              <a:ext cx="3819832" cy="21309"/>
            </a:xfrm>
            <a:prstGeom prst="line">
              <a:avLst/>
            </a:prstGeom>
            <a:noFill/>
            <a:ln w="28575" cap="flat" cmpd="sng" algn="ctr">
              <a:solidFill>
                <a:srgbClr val="0071C5">
                  <a:shade val="95000"/>
                  <a:satMod val="105000"/>
                </a:srgbClr>
              </a:solidFill>
              <a:prstDash val="lgDash"/>
            </a:ln>
            <a:effectLst/>
          </p:spPr>
        </p:cxnSp>
        <p:cxnSp>
          <p:nvCxnSpPr>
            <p:cNvPr id="42" name="Straight Connector 55"/>
            <p:cNvCxnSpPr/>
            <p:nvPr/>
          </p:nvCxnSpPr>
          <p:spPr>
            <a:xfrm>
              <a:off x="9987944" y="3269262"/>
              <a:ext cx="6970" cy="1739860"/>
            </a:xfrm>
            <a:prstGeom prst="line">
              <a:avLst/>
            </a:prstGeom>
            <a:noFill/>
            <a:ln w="28575" cap="flat" cmpd="sng" algn="ctr">
              <a:solidFill>
                <a:srgbClr val="0071C5">
                  <a:shade val="95000"/>
                  <a:satMod val="105000"/>
                </a:srgbClr>
              </a:solidFill>
              <a:prstDash val="lgDash"/>
            </a:ln>
            <a:effectLst/>
          </p:spPr>
        </p:cxnSp>
      </p:grpSp>
      <p:pic>
        <p:nvPicPr>
          <p:cNvPr id="43" name="Picture 6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7250" r="8000" b="4551"/>
          <a:stretch/>
        </p:blipFill>
        <p:spPr>
          <a:xfrm>
            <a:off x="7023228" y="5506770"/>
            <a:ext cx="534368" cy="560087"/>
          </a:xfrm>
          <a:prstGeom prst="rect">
            <a:avLst/>
          </a:prstGeom>
        </p:spPr>
      </p:pic>
      <p:pic>
        <p:nvPicPr>
          <p:cNvPr id="44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6" t="27904" r="22941" b="27904"/>
          <a:stretch/>
        </p:blipFill>
        <p:spPr>
          <a:xfrm>
            <a:off x="276572" y="4365297"/>
            <a:ext cx="1466831" cy="1028700"/>
          </a:xfrm>
          <a:prstGeom prst="rect">
            <a:avLst/>
          </a:prstGeom>
        </p:spPr>
      </p:pic>
      <p:sp>
        <p:nvSpPr>
          <p:cNvPr id="45" name="Rectangle 13"/>
          <p:cNvSpPr/>
          <p:nvPr/>
        </p:nvSpPr>
        <p:spPr>
          <a:xfrm>
            <a:off x="6945984" y="5212785"/>
            <a:ext cx="534368" cy="134945"/>
          </a:xfrm>
          <a:prstGeom prst="rect">
            <a:avLst/>
          </a:prstGeom>
          <a:solidFill>
            <a:srgbClr val="0071C5"/>
          </a:solidFill>
          <a:ln w="25400" cap="flat" cmpd="sng" algn="ctr">
            <a:solidFill>
              <a:srgbClr val="0071C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05632" y="5187743"/>
            <a:ext cx="922047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Entity Handler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34517" y="5698638"/>
            <a:ext cx="1457450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Entity (e.g. HW Sensor)</a:t>
            </a:r>
          </a:p>
        </p:txBody>
      </p:sp>
      <p:sp>
        <p:nvSpPr>
          <p:cNvPr id="48" name="Rectangle 16"/>
          <p:cNvSpPr/>
          <p:nvPr/>
        </p:nvSpPr>
        <p:spPr>
          <a:xfrm rot="16200000">
            <a:off x="6562981" y="5601060"/>
            <a:ext cx="534368" cy="134945"/>
          </a:xfrm>
          <a:prstGeom prst="rect">
            <a:avLst/>
          </a:prstGeom>
          <a:solidFill>
            <a:srgbClr val="0071C5"/>
          </a:solidFill>
          <a:ln w="25400" cap="flat" cmpd="sng" algn="ctr">
            <a:solidFill>
              <a:srgbClr val="0071C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9" name="Group 20"/>
          <p:cNvGrpSpPr/>
          <p:nvPr/>
        </p:nvGrpSpPr>
        <p:grpSpPr>
          <a:xfrm>
            <a:off x="6429261" y="5655673"/>
            <a:ext cx="366824" cy="118502"/>
            <a:chOff x="5553075" y="2974195"/>
            <a:chExt cx="542925" cy="166659"/>
          </a:xfrm>
        </p:grpSpPr>
        <p:cxnSp>
          <p:nvCxnSpPr>
            <p:cNvPr id="50" name="Straight Connector 18"/>
            <p:cNvCxnSpPr/>
            <p:nvPr/>
          </p:nvCxnSpPr>
          <p:spPr>
            <a:xfrm>
              <a:off x="5553075" y="3057525"/>
              <a:ext cx="542925" cy="0"/>
            </a:xfrm>
            <a:prstGeom prst="line">
              <a:avLst/>
            </a:prstGeom>
            <a:noFill/>
            <a:ln w="38100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1" name="Oval 19"/>
            <p:cNvSpPr>
              <a:spLocks noChangeAspect="1"/>
            </p:cNvSpPr>
            <p:nvPr/>
          </p:nvSpPr>
          <p:spPr>
            <a:xfrm>
              <a:off x="5743574" y="2974195"/>
              <a:ext cx="161925" cy="166659"/>
            </a:xfrm>
            <a:prstGeom prst="ellipse">
              <a:avLst/>
            </a:prstGeom>
            <a:solidFill>
              <a:srgbClr val="0071C5"/>
            </a:solidFill>
            <a:ln w="25400" cap="flat" cmpd="sng" algn="ctr">
              <a:solidFill>
                <a:srgbClr val="0071C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2" name="Group 24"/>
          <p:cNvGrpSpPr/>
          <p:nvPr/>
        </p:nvGrpSpPr>
        <p:grpSpPr>
          <a:xfrm>
            <a:off x="7153915" y="4936336"/>
            <a:ext cx="118502" cy="366824"/>
            <a:chOff x="6696477" y="4382685"/>
            <a:chExt cx="158002" cy="489098"/>
          </a:xfrm>
        </p:grpSpPr>
        <p:cxnSp>
          <p:nvCxnSpPr>
            <p:cNvPr id="53" name="Straight Connector 22"/>
            <p:cNvCxnSpPr/>
            <p:nvPr/>
          </p:nvCxnSpPr>
          <p:spPr>
            <a:xfrm rot="5400000">
              <a:off x="6540453" y="4627234"/>
              <a:ext cx="489098" cy="0"/>
            </a:xfrm>
            <a:prstGeom prst="line">
              <a:avLst/>
            </a:prstGeom>
            <a:noFill/>
            <a:ln w="38100" cap="flat" cmpd="sng" algn="ctr">
              <a:solidFill>
                <a:srgbClr val="0071C5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54" name="Oval 23"/>
            <p:cNvSpPr>
              <a:spLocks noChangeAspect="1"/>
            </p:cNvSpPr>
            <p:nvPr/>
          </p:nvSpPr>
          <p:spPr>
            <a:xfrm rot="5400000">
              <a:off x="6702542" y="4548232"/>
              <a:ext cx="145871" cy="158002"/>
            </a:xfrm>
            <a:prstGeom prst="ellipse">
              <a:avLst/>
            </a:prstGeom>
            <a:solidFill>
              <a:srgbClr val="0071C5"/>
            </a:solidFill>
            <a:ln w="25400" cap="flat" cmpd="sng" algn="ctr">
              <a:solidFill>
                <a:srgbClr val="0071C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508550" y="4652640"/>
            <a:ext cx="655949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Resource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77707" y="5901741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Resource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835290" y="4365297"/>
            <a:ext cx="8451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/s/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hm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/data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06770" y="4208402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Relative URI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14878" y="5364966"/>
            <a:ext cx="1527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/192.168.1.1/s/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hm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/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mgmt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58764" y="5204805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Fully-qualified URI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428811" y="4984133"/>
            <a:ext cx="572593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Binding</a:t>
            </a:r>
          </a:p>
        </p:txBody>
      </p:sp>
      <p:cxnSp>
        <p:nvCxnSpPr>
          <p:cNvPr id="62" name="Straight Arrow Connector 33"/>
          <p:cNvCxnSpPr/>
          <p:nvPr/>
        </p:nvCxnSpPr>
        <p:spPr>
          <a:xfrm flipH="1">
            <a:off x="7313301" y="5099548"/>
            <a:ext cx="157163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34"/>
          <p:cNvCxnSpPr/>
          <p:nvPr/>
        </p:nvCxnSpPr>
        <p:spPr>
          <a:xfrm flipH="1">
            <a:off x="7498914" y="5289960"/>
            <a:ext cx="157163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35"/>
          <p:cNvCxnSpPr/>
          <p:nvPr/>
        </p:nvCxnSpPr>
        <p:spPr>
          <a:xfrm flipH="1">
            <a:off x="7525712" y="5799671"/>
            <a:ext cx="157163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36"/>
          <p:cNvCxnSpPr/>
          <p:nvPr/>
        </p:nvCxnSpPr>
        <p:spPr>
          <a:xfrm>
            <a:off x="5977706" y="4497198"/>
            <a:ext cx="157163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7756051" y="4368698"/>
            <a:ext cx="1101584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Resource Address</a:t>
            </a:r>
          </a:p>
        </p:txBody>
      </p:sp>
      <p:cxnSp>
        <p:nvCxnSpPr>
          <p:cNvPr id="67" name="Straight Arrow Connector 38"/>
          <p:cNvCxnSpPr/>
          <p:nvPr/>
        </p:nvCxnSpPr>
        <p:spPr>
          <a:xfrm flipH="1">
            <a:off x="7643218" y="4470914"/>
            <a:ext cx="157163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856410" y="6036936"/>
            <a:ext cx="683200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OIC Server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73945" y="5418576"/>
            <a:ext cx="660758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OIC Client</a:t>
            </a:r>
          </a:p>
        </p:txBody>
      </p:sp>
      <p:sp>
        <p:nvSpPr>
          <p:cNvPr id="70" name="Rectangle 62"/>
          <p:cNvSpPr/>
          <p:nvPr/>
        </p:nvSpPr>
        <p:spPr>
          <a:xfrm>
            <a:off x="4441566" y="4248162"/>
            <a:ext cx="479289" cy="984726"/>
          </a:xfrm>
          <a:prstGeom prst="rect">
            <a:avLst/>
          </a:prstGeom>
          <a:noFill/>
          <a:ln w="25400" cap="flat" cmpd="sng" algn="ctr">
            <a:solidFill>
              <a:srgbClr val="0071C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71" name="Straight Connector 64"/>
          <p:cNvCxnSpPr/>
          <p:nvPr/>
        </p:nvCxnSpPr>
        <p:spPr>
          <a:xfrm>
            <a:off x="4206130" y="4381923"/>
            <a:ext cx="294640" cy="0"/>
          </a:xfrm>
          <a:prstGeom prst="line">
            <a:avLst/>
          </a:prstGeom>
          <a:noFill/>
          <a:ln w="38100" cap="flat" cmpd="sng" algn="ctr">
            <a:solidFill>
              <a:srgbClr val="0071C5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72" name="Oval 65"/>
          <p:cNvSpPr>
            <a:spLocks noChangeAspect="1"/>
          </p:cNvSpPr>
          <p:nvPr/>
        </p:nvSpPr>
        <p:spPr>
          <a:xfrm>
            <a:off x="4151429" y="4322672"/>
            <a:ext cx="109403" cy="118502"/>
          </a:xfrm>
          <a:prstGeom prst="ellipse">
            <a:avLst/>
          </a:prstGeom>
          <a:solidFill>
            <a:srgbClr val="0071C5"/>
          </a:solidFill>
          <a:ln w="25400" cap="flat" cmpd="sng" algn="ctr">
            <a:solidFill>
              <a:srgbClr val="0071C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448758" y="4258812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CoAP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03319" y="3799010"/>
            <a:ext cx="14133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Device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“Wrist Band”</a:t>
            </a:r>
          </a:p>
        </p:txBody>
      </p:sp>
      <p:cxnSp>
        <p:nvCxnSpPr>
          <p:cNvPr id="75" name="Curved Connector 73"/>
          <p:cNvCxnSpPr>
            <a:endCxn id="72" idx="2"/>
          </p:cNvCxnSpPr>
          <p:nvPr/>
        </p:nvCxnSpPr>
        <p:spPr>
          <a:xfrm flipV="1">
            <a:off x="1339703" y="4381923"/>
            <a:ext cx="2811726" cy="269413"/>
          </a:xfrm>
          <a:prstGeom prst="curvedConnector3">
            <a:avLst/>
          </a:prstGeom>
          <a:noFill/>
          <a:ln w="9525" cap="flat" cmpd="sng" algn="ctr">
            <a:solidFill>
              <a:srgbClr val="0071C5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6" name="Curved Connector 76"/>
          <p:cNvCxnSpPr>
            <a:stCxn id="72" idx="4"/>
          </p:cNvCxnSpPr>
          <p:nvPr/>
        </p:nvCxnSpPr>
        <p:spPr>
          <a:xfrm rot="5400000">
            <a:off x="2490241" y="3268242"/>
            <a:ext cx="542959" cy="2888823"/>
          </a:xfrm>
          <a:prstGeom prst="curvedConnector2">
            <a:avLst/>
          </a:prstGeom>
          <a:noFill/>
          <a:ln w="9525" cap="flat" cmpd="sng" algn="ctr">
            <a:solidFill>
              <a:srgbClr val="0071C5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990652" y="4445987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Request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077372" y="4984133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Response</a:t>
            </a:r>
          </a:p>
        </p:txBody>
      </p:sp>
      <p:sp>
        <p:nvSpPr>
          <p:cNvPr id="79" name="Folded Corner 79"/>
          <p:cNvSpPr/>
          <p:nvPr/>
        </p:nvSpPr>
        <p:spPr>
          <a:xfrm>
            <a:off x="5832742" y="4754825"/>
            <a:ext cx="660264" cy="433847"/>
          </a:xfrm>
          <a:prstGeom prst="foldedCorner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0071C5">
                <a:shade val="50000"/>
              </a:srgbClr>
            </a:solidFill>
            <a:prstDash val="solid"/>
          </a:ln>
          <a:effectLst/>
        </p:spPr>
        <p:txBody>
          <a:bodyPr wrap="squar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Resolution: 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Range: 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Name: S</a:t>
            </a:r>
          </a:p>
        </p:txBody>
      </p:sp>
      <p:sp>
        <p:nvSpPr>
          <p:cNvPr id="80" name="Folded Corner 80"/>
          <p:cNvSpPr/>
          <p:nvPr/>
        </p:nvSpPr>
        <p:spPr>
          <a:xfrm>
            <a:off x="6129625" y="4273862"/>
            <a:ext cx="692443" cy="390523"/>
          </a:xfrm>
          <a:prstGeom prst="foldedCorner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0071C5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Time: UT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Rate: 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Name: S</a:t>
            </a:r>
          </a:p>
        </p:txBody>
      </p:sp>
      <p:cxnSp>
        <p:nvCxnSpPr>
          <p:cNvPr id="81" name="Straight Arrow Connector 82"/>
          <p:cNvCxnSpPr/>
          <p:nvPr/>
        </p:nvCxnSpPr>
        <p:spPr>
          <a:xfrm rot="5400000">
            <a:off x="5919359" y="4664383"/>
            <a:ext cx="157163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grpSp>
        <p:nvGrpSpPr>
          <p:cNvPr id="82" name="Group 86"/>
          <p:cNvGrpSpPr/>
          <p:nvPr/>
        </p:nvGrpSpPr>
        <p:grpSpPr>
          <a:xfrm>
            <a:off x="2845115" y="4865702"/>
            <a:ext cx="840385" cy="606233"/>
            <a:chOff x="4731087" y="4521555"/>
            <a:chExt cx="974023" cy="808311"/>
          </a:xfrm>
        </p:grpSpPr>
        <p:sp>
          <p:nvSpPr>
            <p:cNvPr id="83" name="Rectangle 85"/>
            <p:cNvSpPr/>
            <p:nvPr/>
          </p:nvSpPr>
          <p:spPr>
            <a:xfrm>
              <a:off x="4731087" y="4521555"/>
              <a:ext cx="974023" cy="808311"/>
            </a:xfrm>
            <a:prstGeom prst="rect">
              <a:avLst/>
            </a:prstGeom>
            <a:solidFill>
              <a:srgbClr val="0071C5"/>
            </a:solidFill>
            <a:ln w="25400" cap="flat" cmpd="sng" algn="ctr">
              <a:solidFill>
                <a:srgbClr val="0071C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4" name="Folded Corner 83"/>
            <p:cNvSpPr/>
            <p:nvPr/>
          </p:nvSpPr>
          <p:spPr>
            <a:xfrm>
              <a:off x="4750137" y="4772105"/>
              <a:ext cx="923257" cy="520697"/>
            </a:xfrm>
            <a:prstGeom prst="foldedCorner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71C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Time: 11:30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Rate: 80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Name: Ravi HR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750137" y="4559656"/>
              <a:ext cx="949030" cy="18731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rgbClr val="0071C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776029" y="5547951"/>
            <a:ext cx="963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Representation</a:t>
            </a:r>
          </a:p>
        </p:txBody>
      </p:sp>
      <p:cxnSp>
        <p:nvCxnSpPr>
          <p:cNvPr id="87" name="Straight Arrow Connector 88"/>
          <p:cNvCxnSpPr/>
          <p:nvPr/>
        </p:nvCxnSpPr>
        <p:spPr>
          <a:xfrm rot="16200000" flipV="1">
            <a:off x="3180538" y="5522717"/>
            <a:ext cx="157163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grpSp>
        <p:nvGrpSpPr>
          <p:cNvPr id="88" name="Group 89"/>
          <p:cNvGrpSpPr/>
          <p:nvPr/>
        </p:nvGrpSpPr>
        <p:grpSpPr>
          <a:xfrm>
            <a:off x="2788224" y="3985030"/>
            <a:ext cx="840385" cy="606233"/>
            <a:chOff x="4731087" y="4521555"/>
            <a:chExt cx="974023" cy="808311"/>
          </a:xfrm>
        </p:grpSpPr>
        <p:sp>
          <p:nvSpPr>
            <p:cNvPr id="89" name="Rectangle 90"/>
            <p:cNvSpPr/>
            <p:nvPr/>
          </p:nvSpPr>
          <p:spPr>
            <a:xfrm>
              <a:off x="4731087" y="4521555"/>
              <a:ext cx="974023" cy="808311"/>
            </a:xfrm>
            <a:prstGeom prst="rect">
              <a:avLst/>
            </a:prstGeom>
            <a:solidFill>
              <a:srgbClr val="0071C5"/>
            </a:solidFill>
            <a:ln w="25400" cap="flat" cmpd="sng" algn="ctr">
              <a:solidFill>
                <a:srgbClr val="0071C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" name="Folded Corner 91"/>
            <p:cNvSpPr/>
            <p:nvPr/>
          </p:nvSpPr>
          <p:spPr>
            <a:xfrm>
              <a:off x="4750137" y="4772105"/>
              <a:ext cx="923257" cy="520697"/>
            </a:xfrm>
            <a:prstGeom prst="foldedCorner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71C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URI: /s/</a:t>
              </a:r>
              <a:r>
                <a:rPr kumimoji="0" lang="en-US" sz="788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hm</a:t>
              </a:r>
              <a:r>
                <a: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/data</a:t>
              </a:r>
            </a:p>
          </p:txBody>
        </p:sp>
        <p:sp>
          <p:nvSpPr>
            <p:cNvPr id="91" name="Rectangle 92"/>
            <p:cNvSpPr/>
            <p:nvPr/>
          </p:nvSpPr>
          <p:spPr>
            <a:xfrm>
              <a:off x="4750137" y="4559656"/>
              <a:ext cx="949030" cy="18731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rgbClr val="0071C5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GET</a:t>
              </a:r>
            </a:p>
          </p:txBody>
        </p:sp>
      </p:grpSp>
      <p:cxnSp>
        <p:nvCxnSpPr>
          <p:cNvPr id="92" name="Straight Arrow Connector 66"/>
          <p:cNvCxnSpPr/>
          <p:nvPr/>
        </p:nvCxnSpPr>
        <p:spPr>
          <a:xfrm flipH="1">
            <a:off x="7384538" y="4754856"/>
            <a:ext cx="157163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pic>
        <p:nvPicPr>
          <p:cNvPr id="9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7284" y="5554665"/>
            <a:ext cx="365972" cy="387822"/>
          </a:xfrm>
          <a:prstGeom prst="rect">
            <a:avLst/>
          </a:prstGeom>
        </p:spPr>
      </p:pic>
      <p:pic>
        <p:nvPicPr>
          <p:cNvPr id="94" name="Picture 6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0567" y="4621950"/>
            <a:ext cx="365972" cy="38782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4376841" y="5238650"/>
            <a:ext cx="611065" cy="338554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Protocol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Servlet</a:t>
            </a:r>
          </a:p>
        </p:txBody>
      </p:sp>
      <p:cxnSp>
        <p:nvCxnSpPr>
          <p:cNvPr id="96" name="Straight Arrow Connector 72"/>
          <p:cNvCxnSpPr/>
          <p:nvPr/>
        </p:nvCxnSpPr>
        <p:spPr>
          <a:xfrm>
            <a:off x="5868787" y="5861014"/>
            <a:ext cx="157163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97" name="Oval 74"/>
          <p:cNvSpPr>
            <a:spLocks noChangeAspect="1"/>
          </p:cNvSpPr>
          <p:nvPr/>
        </p:nvSpPr>
        <p:spPr>
          <a:xfrm>
            <a:off x="6039980" y="5594632"/>
            <a:ext cx="137160" cy="13716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8" name="Oval 75"/>
          <p:cNvSpPr>
            <a:spLocks noChangeAspect="1"/>
          </p:cNvSpPr>
          <p:nvPr/>
        </p:nvSpPr>
        <p:spPr>
          <a:xfrm>
            <a:off x="6049991" y="5760614"/>
            <a:ext cx="137160" cy="13716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766996" y="5751784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Resource Interface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1121" y="5942487"/>
            <a:ext cx="17752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cs typeface="Neo Sans Intel"/>
              </a:rPr>
              <a:t>RESTful</a:t>
            </a:r>
            <a:r>
              <a:rPr lang="en-US" sz="1600" dirty="0">
                <a:solidFill>
                  <a:srgbClr val="C00000"/>
                </a:solidFill>
                <a:cs typeface="Neo Sans Intel"/>
              </a:rPr>
              <a:t> transaction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332845" y="3637623"/>
            <a:ext cx="16156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cs typeface="Neo Sans Intel"/>
              </a:rPr>
              <a:t>Resource Model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766683" y="6063099"/>
            <a:ext cx="11633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cs typeface="Neo Sans Intel"/>
              </a:rPr>
              <a:t>Abstraction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915816" y="6444044"/>
            <a:ext cx="576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itchFamily="34" charset="0"/>
              </a:rPr>
              <a:t>[OIC Concepts &amp; Architecture Review, </a:t>
            </a:r>
            <a:r>
              <a:rPr lang="en-US" altLang="ko-KR" dirty="0"/>
              <a:t>Ravi </a:t>
            </a:r>
            <a:r>
              <a:rPr lang="en-US" altLang="ko-KR" dirty="0" err="1"/>
              <a:t>Subramaniam</a:t>
            </a:r>
            <a:r>
              <a:rPr lang="en-US" altLang="ko-KR" dirty="0"/>
              <a:t>]</a:t>
            </a:r>
            <a:endParaRPr lang="ko-KR" altLang="en-US" dirty="0">
              <a:latin typeface="Calibri" pitchFamily="34" charset="0"/>
            </a:endParaRPr>
          </a:p>
        </p:txBody>
      </p:sp>
      <p:sp>
        <p:nvSpPr>
          <p:cNvPr id="104" name="Rectangle 5"/>
          <p:cNvSpPr/>
          <p:nvPr/>
        </p:nvSpPr>
        <p:spPr>
          <a:xfrm>
            <a:off x="2555823" y="1895397"/>
            <a:ext cx="584616" cy="11017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105" name="Rectangle 6"/>
          <p:cNvSpPr/>
          <p:nvPr/>
        </p:nvSpPr>
        <p:spPr>
          <a:xfrm>
            <a:off x="3207895" y="1895397"/>
            <a:ext cx="584616" cy="110177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106" name="Rectangle 7"/>
          <p:cNvSpPr/>
          <p:nvPr/>
        </p:nvSpPr>
        <p:spPr>
          <a:xfrm>
            <a:off x="3859967" y="1895396"/>
            <a:ext cx="584616" cy="1101777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107" name="TextBox 106"/>
          <p:cNvSpPr txBox="1"/>
          <p:nvPr/>
        </p:nvSpPr>
        <p:spPr>
          <a:xfrm>
            <a:off x="347822" y="1985812"/>
            <a:ext cx="2182497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cs typeface="Neo Sans Intel"/>
              </a:rPr>
              <a:t>Communication and Interoperability</a:t>
            </a:r>
          </a:p>
          <a:p>
            <a:pPr algn="ctr"/>
            <a:r>
              <a:rPr lang="en-US" sz="1050" b="1" i="1" dirty="0">
                <a:solidFill>
                  <a:schemeClr val="tx2"/>
                </a:solidFill>
                <a:cs typeface="Neo Sans Intel"/>
              </a:rPr>
              <a:t>(Protocol processing</a:t>
            </a:r>
          </a:p>
          <a:p>
            <a:pPr algn="ctr"/>
            <a:r>
              <a:rPr lang="en-US" sz="1050" b="1" i="1" dirty="0">
                <a:solidFill>
                  <a:schemeClr val="tx2"/>
                </a:solidFill>
                <a:cs typeface="Neo Sans Intel"/>
              </a:rPr>
              <a:t>&amp; Messaging) 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658216" y="908720"/>
            <a:ext cx="3436838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  <a:cs typeface="Neo Sans Intel"/>
              </a:rPr>
              <a:t>Resource model and organization </a:t>
            </a:r>
          </a:p>
          <a:p>
            <a:pPr algn="ctr"/>
            <a:r>
              <a:rPr lang="en-US" sz="1100" b="1" i="1" dirty="0">
                <a:solidFill>
                  <a:schemeClr val="accent5"/>
                </a:solidFill>
                <a:cs typeface="Neo Sans Intel"/>
              </a:rPr>
              <a:t>(Declarative)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512039" y="2256717"/>
            <a:ext cx="3611566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  <a:cs typeface="Neo Sans Intel"/>
              </a:rPr>
              <a:t>Device abstraction (entity handler) </a:t>
            </a:r>
          </a:p>
          <a:p>
            <a:pPr algn="ctr"/>
            <a:r>
              <a:rPr lang="en-US" sz="1100" b="1" i="1" dirty="0">
                <a:solidFill>
                  <a:srgbClr val="00B050"/>
                </a:solidFill>
                <a:cs typeface="Neo Sans Intel"/>
              </a:rPr>
              <a:t>(Imperative)</a:t>
            </a:r>
          </a:p>
        </p:txBody>
      </p:sp>
      <p:sp>
        <p:nvSpPr>
          <p:cNvPr id="110" name="Rounded Rectangle 11"/>
          <p:cNvSpPr/>
          <p:nvPr/>
        </p:nvSpPr>
        <p:spPr>
          <a:xfrm>
            <a:off x="2429163" y="1753600"/>
            <a:ext cx="2142837" cy="13946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111" name="Freeform 14"/>
          <p:cNvSpPr/>
          <p:nvPr/>
        </p:nvSpPr>
        <p:spPr>
          <a:xfrm>
            <a:off x="3376635" y="1489166"/>
            <a:ext cx="123568" cy="406230"/>
          </a:xfrm>
          <a:custGeom>
            <a:avLst/>
            <a:gdLst>
              <a:gd name="connsiteX0" fmla="*/ 0 w 205946"/>
              <a:gd name="connsiteY0" fmla="*/ 0 h 510746"/>
              <a:gd name="connsiteX1" fmla="*/ 8238 w 205946"/>
              <a:gd name="connsiteY1" fmla="*/ 123568 h 510746"/>
              <a:gd name="connsiteX2" fmla="*/ 24714 w 205946"/>
              <a:gd name="connsiteY2" fmla="*/ 189470 h 510746"/>
              <a:gd name="connsiteX3" fmla="*/ 32951 w 205946"/>
              <a:gd name="connsiteY3" fmla="*/ 271849 h 510746"/>
              <a:gd name="connsiteX4" fmla="*/ 57665 w 205946"/>
              <a:gd name="connsiteY4" fmla="*/ 280087 h 510746"/>
              <a:gd name="connsiteX5" fmla="*/ 107092 w 205946"/>
              <a:gd name="connsiteY5" fmla="*/ 255373 h 510746"/>
              <a:gd name="connsiteX6" fmla="*/ 131805 w 205946"/>
              <a:gd name="connsiteY6" fmla="*/ 263611 h 510746"/>
              <a:gd name="connsiteX7" fmla="*/ 156519 w 205946"/>
              <a:gd name="connsiteY7" fmla="*/ 345989 h 510746"/>
              <a:gd name="connsiteX8" fmla="*/ 172995 w 205946"/>
              <a:gd name="connsiteY8" fmla="*/ 378941 h 510746"/>
              <a:gd name="connsiteX9" fmla="*/ 189470 w 205946"/>
              <a:gd name="connsiteY9" fmla="*/ 444843 h 510746"/>
              <a:gd name="connsiteX10" fmla="*/ 197708 w 205946"/>
              <a:gd name="connsiteY10" fmla="*/ 486033 h 510746"/>
              <a:gd name="connsiteX11" fmla="*/ 205946 w 205946"/>
              <a:gd name="connsiteY11" fmla="*/ 510746 h 510746"/>
              <a:gd name="connsiteX0" fmla="*/ 0 w 205946"/>
              <a:gd name="connsiteY0" fmla="*/ 0 h 510746"/>
              <a:gd name="connsiteX1" fmla="*/ 8238 w 205946"/>
              <a:gd name="connsiteY1" fmla="*/ 123568 h 510746"/>
              <a:gd name="connsiteX2" fmla="*/ 24714 w 205946"/>
              <a:gd name="connsiteY2" fmla="*/ 189470 h 510746"/>
              <a:gd name="connsiteX3" fmla="*/ 32951 w 205946"/>
              <a:gd name="connsiteY3" fmla="*/ 271849 h 510746"/>
              <a:gd name="connsiteX4" fmla="*/ 57665 w 205946"/>
              <a:gd name="connsiteY4" fmla="*/ 280087 h 510746"/>
              <a:gd name="connsiteX5" fmla="*/ 107092 w 205946"/>
              <a:gd name="connsiteY5" fmla="*/ 255373 h 510746"/>
              <a:gd name="connsiteX6" fmla="*/ 115330 w 205946"/>
              <a:gd name="connsiteY6" fmla="*/ 205946 h 510746"/>
              <a:gd name="connsiteX7" fmla="*/ 156519 w 205946"/>
              <a:gd name="connsiteY7" fmla="*/ 345989 h 510746"/>
              <a:gd name="connsiteX8" fmla="*/ 172995 w 205946"/>
              <a:gd name="connsiteY8" fmla="*/ 378941 h 510746"/>
              <a:gd name="connsiteX9" fmla="*/ 189470 w 205946"/>
              <a:gd name="connsiteY9" fmla="*/ 444843 h 510746"/>
              <a:gd name="connsiteX10" fmla="*/ 197708 w 205946"/>
              <a:gd name="connsiteY10" fmla="*/ 486033 h 510746"/>
              <a:gd name="connsiteX11" fmla="*/ 205946 w 205946"/>
              <a:gd name="connsiteY11" fmla="*/ 510746 h 510746"/>
              <a:gd name="connsiteX0" fmla="*/ 0 w 205946"/>
              <a:gd name="connsiteY0" fmla="*/ 0 h 510746"/>
              <a:gd name="connsiteX1" fmla="*/ 8238 w 205946"/>
              <a:gd name="connsiteY1" fmla="*/ 123568 h 510746"/>
              <a:gd name="connsiteX2" fmla="*/ 24714 w 205946"/>
              <a:gd name="connsiteY2" fmla="*/ 189470 h 510746"/>
              <a:gd name="connsiteX3" fmla="*/ 32951 w 205946"/>
              <a:gd name="connsiteY3" fmla="*/ 271849 h 510746"/>
              <a:gd name="connsiteX4" fmla="*/ 57665 w 205946"/>
              <a:gd name="connsiteY4" fmla="*/ 321276 h 510746"/>
              <a:gd name="connsiteX5" fmla="*/ 107092 w 205946"/>
              <a:gd name="connsiteY5" fmla="*/ 255373 h 510746"/>
              <a:gd name="connsiteX6" fmla="*/ 115330 w 205946"/>
              <a:gd name="connsiteY6" fmla="*/ 205946 h 510746"/>
              <a:gd name="connsiteX7" fmla="*/ 156519 w 205946"/>
              <a:gd name="connsiteY7" fmla="*/ 345989 h 510746"/>
              <a:gd name="connsiteX8" fmla="*/ 172995 w 205946"/>
              <a:gd name="connsiteY8" fmla="*/ 378941 h 510746"/>
              <a:gd name="connsiteX9" fmla="*/ 189470 w 205946"/>
              <a:gd name="connsiteY9" fmla="*/ 444843 h 510746"/>
              <a:gd name="connsiteX10" fmla="*/ 197708 w 205946"/>
              <a:gd name="connsiteY10" fmla="*/ 486033 h 510746"/>
              <a:gd name="connsiteX11" fmla="*/ 205946 w 205946"/>
              <a:gd name="connsiteY11" fmla="*/ 510746 h 51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946" h="510746">
                <a:moveTo>
                  <a:pt x="0" y="0"/>
                </a:moveTo>
                <a:cubicBezTo>
                  <a:pt x="2746" y="41189"/>
                  <a:pt x="2899" y="82634"/>
                  <a:pt x="8238" y="123568"/>
                </a:cubicBezTo>
                <a:cubicBezTo>
                  <a:pt x="11167" y="146021"/>
                  <a:pt x="24714" y="189470"/>
                  <a:pt x="24714" y="189470"/>
                </a:cubicBezTo>
                <a:cubicBezTo>
                  <a:pt x="27460" y="216930"/>
                  <a:pt x="27459" y="249881"/>
                  <a:pt x="32951" y="271849"/>
                </a:cubicBezTo>
                <a:cubicBezTo>
                  <a:pt x="38443" y="293817"/>
                  <a:pt x="48981" y="321276"/>
                  <a:pt x="57665" y="321276"/>
                </a:cubicBezTo>
                <a:cubicBezTo>
                  <a:pt x="74717" y="321276"/>
                  <a:pt x="94598" y="263702"/>
                  <a:pt x="107092" y="255373"/>
                </a:cubicBezTo>
                <a:cubicBezTo>
                  <a:pt x="115330" y="258119"/>
                  <a:pt x="110283" y="198880"/>
                  <a:pt x="115330" y="205946"/>
                </a:cubicBezTo>
                <a:cubicBezTo>
                  <a:pt x="130155" y="226701"/>
                  <a:pt x="146908" y="317157"/>
                  <a:pt x="156519" y="345989"/>
                </a:cubicBezTo>
                <a:cubicBezTo>
                  <a:pt x="166130" y="374821"/>
                  <a:pt x="167503" y="367957"/>
                  <a:pt x="172995" y="378941"/>
                </a:cubicBezTo>
                <a:cubicBezTo>
                  <a:pt x="178487" y="400908"/>
                  <a:pt x="185029" y="422639"/>
                  <a:pt x="189470" y="444843"/>
                </a:cubicBezTo>
                <a:cubicBezTo>
                  <a:pt x="192216" y="458573"/>
                  <a:pt x="194312" y="472449"/>
                  <a:pt x="197708" y="486033"/>
                </a:cubicBezTo>
                <a:cubicBezTo>
                  <a:pt x="199814" y="494457"/>
                  <a:pt x="205946" y="510746"/>
                  <a:pt x="205946" y="510746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ot"/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708597" y="2773747"/>
            <a:ext cx="14151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 err="1">
                <a:solidFill>
                  <a:srgbClr val="C00000"/>
                </a:solidFill>
                <a:cs typeface="Neo Sans Intel"/>
              </a:rPr>
              <a:t>RESTful</a:t>
            </a:r>
            <a:r>
              <a:rPr lang="en-US" sz="1200" b="1" dirty="0">
                <a:solidFill>
                  <a:srgbClr val="C00000"/>
                </a:solidFill>
                <a:cs typeface="Neo Sans Intel"/>
              </a:rPr>
              <a:t> transaction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940152" y="2702024"/>
            <a:ext cx="84318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cs typeface="Neo Sans Intel"/>
              </a:rPr>
              <a:t>Abstraction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699792" y="1278052"/>
            <a:ext cx="117480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cs typeface="Neo Sans Intel"/>
              </a:rPr>
              <a:t>Resource model</a:t>
            </a:r>
          </a:p>
        </p:txBody>
      </p:sp>
    </p:spTree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바닥글 개체 틀 1"/>
          <p:cNvSpPr txBox="1">
            <a:spLocks/>
          </p:cNvSpPr>
          <p:nvPr/>
        </p:nvSpPr>
        <p:spPr>
          <a:xfrm>
            <a:off x="0" y="6504260"/>
            <a:ext cx="3543300" cy="1651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DMC R&amp;D Center ⓒ 2013 SAMSUNG Electronics Co.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200" y="900754"/>
            <a:ext cx="9108504" cy="2238232"/>
          </a:xfrm>
          <a:prstGeom prst="roundRect">
            <a:avLst>
              <a:gd name="adj" fmla="val 8375"/>
            </a:avLst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13500000" scaled="1"/>
            <a:tileRect/>
          </a:gra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200" y="3234520"/>
            <a:ext cx="9108504" cy="3448488"/>
          </a:xfrm>
          <a:prstGeom prst="roundRect">
            <a:avLst>
              <a:gd name="adj" fmla="val 8375"/>
            </a:avLst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13500000" scaled="1"/>
            <a:tileRect/>
          </a:gra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814050" y="5350726"/>
            <a:ext cx="911934" cy="373688"/>
          </a:xfrm>
          <a:prstGeom prst="roundRect">
            <a:avLst/>
          </a:prstGeom>
          <a:solidFill>
            <a:srgbClr val="66FF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6loWPAN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931320" y="4270606"/>
            <a:ext cx="8081048" cy="504056"/>
          </a:xfrm>
          <a:prstGeom prst="roundRect">
            <a:avLst/>
          </a:prstGeom>
          <a:solidFill>
            <a:srgbClr val="0000FF"/>
          </a:solidFill>
          <a:ln w="38100" cap="flat" cmpd="sng" algn="ctr">
            <a:solidFill>
              <a:srgbClr val="FF00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IPv6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3751216" y="5350726"/>
            <a:ext cx="692507" cy="373688"/>
          </a:xfrm>
          <a:prstGeom prst="roundRect">
            <a:avLst/>
          </a:prstGeom>
          <a:solidFill>
            <a:srgbClr val="66FF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6tisch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484416" y="5350726"/>
            <a:ext cx="677960" cy="373688"/>
          </a:xfrm>
          <a:prstGeom prst="roundRect">
            <a:avLst/>
          </a:prstGeom>
          <a:solidFill>
            <a:srgbClr val="66FF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6lo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867422" y="5350726"/>
            <a:ext cx="905042" cy="373688"/>
          </a:xfrm>
          <a:prstGeom prst="roundRect">
            <a:avLst/>
          </a:prstGeom>
          <a:solidFill>
            <a:srgbClr val="66FF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RFC 4862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931320" y="5350726"/>
            <a:ext cx="905042" cy="373688"/>
          </a:xfrm>
          <a:prstGeom prst="roundRect">
            <a:avLst/>
          </a:prstGeom>
          <a:solidFill>
            <a:srgbClr val="66FF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RFC 4861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5193440" y="5350726"/>
            <a:ext cx="778690" cy="373688"/>
          </a:xfrm>
          <a:prstGeom prst="roundRect">
            <a:avLst/>
          </a:prstGeom>
          <a:solidFill>
            <a:srgbClr val="66FF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16ng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000944" y="5350726"/>
            <a:ext cx="875976" cy="373688"/>
          </a:xfrm>
          <a:prstGeom prst="roundRect">
            <a:avLst/>
          </a:prstGeom>
          <a:solidFill>
            <a:srgbClr val="66FF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RFC 6459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911357" y="5350726"/>
            <a:ext cx="960027" cy="373688"/>
          </a:xfrm>
          <a:prstGeom prst="roundRect">
            <a:avLst/>
          </a:prstGeom>
          <a:solidFill>
            <a:srgbClr val="66FF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ETSI TS102859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931839" y="5783684"/>
            <a:ext cx="830298" cy="746466"/>
          </a:xfrm>
          <a:prstGeom prst="roundRect">
            <a:avLst>
              <a:gd name="adj" fmla="val 9354"/>
            </a:avLst>
          </a:prstGeom>
          <a:solidFill>
            <a:srgbClr val="3399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IEEE 802.3 Ethernet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805296" y="5783684"/>
            <a:ext cx="830298" cy="746466"/>
          </a:xfrm>
          <a:prstGeom prst="roundRect">
            <a:avLst>
              <a:gd name="adj" fmla="val 9354"/>
            </a:avLst>
          </a:prstGeom>
          <a:solidFill>
            <a:srgbClr val="3399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IEEE 802.11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WiFi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2676019" y="5783684"/>
            <a:ext cx="878654" cy="746466"/>
          </a:xfrm>
          <a:prstGeom prst="roundRect">
            <a:avLst>
              <a:gd name="adj" fmla="val 9354"/>
            </a:avLst>
          </a:prstGeom>
          <a:solidFill>
            <a:srgbClr val="3399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IEEE 802.15.1 Bluetooth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4508587" y="5783684"/>
            <a:ext cx="878654" cy="746466"/>
          </a:xfrm>
          <a:prstGeom prst="roundRect">
            <a:avLst>
              <a:gd name="adj" fmla="val 9354"/>
            </a:avLst>
          </a:prstGeom>
          <a:solidFill>
            <a:srgbClr val="3399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IEEE 802.15.7 VLC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3590435" y="5783684"/>
            <a:ext cx="878654" cy="746466"/>
          </a:xfrm>
          <a:prstGeom prst="roundRect">
            <a:avLst>
              <a:gd name="adj" fmla="val 9354"/>
            </a:avLst>
          </a:prstGeom>
          <a:solidFill>
            <a:srgbClr val="3399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IEEE 802.15.4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Zigbee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419611" y="5783684"/>
            <a:ext cx="878654" cy="746466"/>
          </a:xfrm>
          <a:prstGeom prst="roundRect">
            <a:avLst>
              <a:gd name="adj" fmla="val 9354"/>
            </a:avLst>
          </a:prstGeom>
          <a:solidFill>
            <a:srgbClr val="3399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IEEE 1901.2 PLC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6334011" y="5783684"/>
            <a:ext cx="878654" cy="746466"/>
          </a:xfrm>
          <a:prstGeom prst="roundRect">
            <a:avLst>
              <a:gd name="adj" fmla="val 9354"/>
            </a:avLst>
          </a:prstGeom>
          <a:solidFill>
            <a:srgbClr val="3399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IEEE 802.11 p C2C-CC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247768" y="5783684"/>
            <a:ext cx="878654" cy="746466"/>
          </a:xfrm>
          <a:prstGeom prst="roundRect">
            <a:avLst>
              <a:gd name="adj" fmla="val 9354"/>
            </a:avLst>
          </a:prstGeom>
          <a:solidFill>
            <a:srgbClr val="3399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IEEE 802.16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WiMAX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8164776" y="5783684"/>
            <a:ext cx="878654" cy="746466"/>
          </a:xfrm>
          <a:prstGeom prst="roundRect">
            <a:avLst>
              <a:gd name="adj" fmla="val 9354"/>
            </a:avLst>
          </a:prstGeom>
          <a:solidFill>
            <a:srgbClr val="3399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Cellular 3GPP LTE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7916095" y="5350726"/>
            <a:ext cx="1113277" cy="373688"/>
          </a:xfrm>
          <a:prstGeom prst="roundRect">
            <a:avLst/>
          </a:prstGeom>
          <a:solidFill>
            <a:srgbClr val="66FF33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IP over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Foo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(PLC, VLC)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203159" y="3785038"/>
            <a:ext cx="1025527" cy="373688"/>
          </a:xfrm>
          <a:prstGeom prst="roundRect">
            <a:avLst/>
          </a:prstGeom>
          <a:solidFill>
            <a:srgbClr val="33CCCC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Geo-Networking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7683070" y="3785038"/>
            <a:ext cx="1306312" cy="373688"/>
          </a:xfrm>
          <a:prstGeom prst="roundRect">
            <a:avLst/>
          </a:prstGeom>
          <a:solidFill>
            <a:srgbClr val="33CCCC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Energy Efficient Protocol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593913" y="3293558"/>
            <a:ext cx="1338122" cy="373688"/>
          </a:xfrm>
          <a:prstGeom prst="roundRect">
            <a:avLst/>
          </a:prstGeom>
          <a:solidFill>
            <a:srgbClr val="9966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Delay Tolerant Transport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671002" y="3772462"/>
            <a:ext cx="551340" cy="398840"/>
          </a:xfrm>
          <a:prstGeom prst="roundRect">
            <a:avLst/>
          </a:prstGeom>
          <a:solidFill>
            <a:srgbClr val="33CCCC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RPL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76446" y="3785038"/>
            <a:ext cx="712540" cy="373688"/>
          </a:xfrm>
          <a:prstGeom prst="roundRect">
            <a:avLst/>
          </a:prstGeom>
          <a:solidFill>
            <a:srgbClr val="33CCCC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6light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742791" y="3785038"/>
            <a:ext cx="876191" cy="373688"/>
          </a:xfrm>
          <a:prstGeom prst="roundRect">
            <a:avLst/>
          </a:prstGeom>
          <a:solidFill>
            <a:srgbClr val="33CCCC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homenet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6939462" y="3772462"/>
            <a:ext cx="684190" cy="398840"/>
          </a:xfrm>
          <a:prstGeom prst="roundRect">
            <a:avLst/>
          </a:prstGeom>
          <a:solidFill>
            <a:srgbClr val="33CCCC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eman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284470" y="3772462"/>
            <a:ext cx="864096" cy="398840"/>
          </a:xfrm>
          <a:prstGeom prst="roundRect">
            <a:avLst/>
          </a:prstGeom>
          <a:solidFill>
            <a:srgbClr val="33CCCC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Ad-hoc VANET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269630" y="3785038"/>
            <a:ext cx="891391" cy="373688"/>
          </a:xfrm>
          <a:prstGeom prst="roundRect">
            <a:avLst/>
          </a:prstGeom>
          <a:solidFill>
            <a:srgbClr val="33CCCC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Proxy/ Gateway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201840" y="3772462"/>
            <a:ext cx="696677" cy="398840"/>
          </a:xfrm>
          <a:prstGeom prst="roundRect">
            <a:avLst/>
          </a:prstGeom>
          <a:solidFill>
            <a:srgbClr val="33CCCC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MIB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76446" y="3293558"/>
            <a:ext cx="1130155" cy="373688"/>
          </a:xfrm>
          <a:prstGeom prst="roundRect">
            <a:avLst/>
          </a:prstGeom>
          <a:solidFill>
            <a:srgbClr val="9966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TCP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178610" y="3293558"/>
            <a:ext cx="1224136" cy="373688"/>
          </a:xfrm>
          <a:prstGeom prst="roundRect">
            <a:avLst/>
          </a:prstGeom>
          <a:solidFill>
            <a:srgbClr val="9966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UDP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544014" y="3293558"/>
            <a:ext cx="986139" cy="373688"/>
          </a:xfrm>
          <a:prstGeom prst="roundRect">
            <a:avLst/>
          </a:prstGeom>
          <a:solidFill>
            <a:srgbClr val="9966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MPTCP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474753" y="3293558"/>
            <a:ext cx="986139" cy="373688"/>
          </a:xfrm>
          <a:prstGeom prst="roundRect">
            <a:avLst/>
          </a:prstGeom>
          <a:solidFill>
            <a:srgbClr val="9966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SCTP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504838" y="3293558"/>
            <a:ext cx="986139" cy="373688"/>
          </a:xfrm>
          <a:prstGeom prst="roundRect">
            <a:avLst/>
          </a:prstGeom>
          <a:solidFill>
            <a:srgbClr val="9966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RTP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567598" y="3293558"/>
            <a:ext cx="986139" cy="373688"/>
          </a:xfrm>
          <a:prstGeom prst="roundRect">
            <a:avLst/>
          </a:prstGeom>
          <a:solidFill>
            <a:srgbClr val="9966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ICMP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931838" y="4905030"/>
            <a:ext cx="2088966" cy="373688"/>
          </a:xfrm>
          <a:prstGeom prst="roundRect">
            <a:avLst/>
          </a:prstGeom>
          <a:solidFill>
            <a:srgbClr val="CCCC00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Access Control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091974" y="4905030"/>
            <a:ext cx="1584176" cy="373688"/>
          </a:xfrm>
          <a:prstGeom prst="roundRect">
            <a:avLst/>
          </a:prstGeom>
          <a:solidFill>
            <a:srgbClr val="CCCC00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AAA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744495" y="4905030"/>
            <a:ext cx="1295541" cy="373688"/>
          </a:xfrm>
          <a:prstGeom prst="roundRect">
            <a:avLst/>
          </a:prstGeom>
          <a:solidFill>
            <a:srgbClr val="CCCC00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EAP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098894" y="4905030"/>
            <a:ext cx="1344915" cy="373688"/>
          </a:xfrm>
          <a:prstGeom prst="roundRect">
            <a:avLst/>
          </a:prstGeom>
          <a:solidFill>
            <a:srgbClr val="CCCC00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DIAMETER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515526" y="4905030"/>
            <a:ext cx="1500198" cy="373688"/>
          </a:xfrm>
          <a:prstGeom prst="roundRect">
            <a:avLst/>
          </a:prstGeom>
          <a:solidFill>
            <a:srgbClr val="CCCC00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SSL/TLS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962384" y="2649723"/>
            <a:ext cx="1604993" cy="373688"/>
          </a:xfrm>
          <a:prstGeom prst="roundRect">
            <a:avLst/>
          </a:prstGeom>
          <a:solidFill>
            <a:srgbClr val="00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HTTP/ HTTPS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2595040" y="2649723"/>
            <a:ext cx="952709" cy="373688"/>
          </a:xfrm>
          <a:prstGeom prst="roundRect">
            <a:avLst/>
          </a:prstGeom>
          <a:solidFill>
            <a:srgbClr val="00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CoAP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564649" y="2649723"/>
            <a:ext cx="952709" cy="373688"/>
          </a:xfrm>
          <a:prstGeom prst="roundRect">
            <a:avLst/>
          </a:prstGeom>
          <a:solidFill>
            <a:srgbClr val="00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MQTT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539256" y="2649723"/>
            <a:ext cx="952709" cy="373688"/>
          </a:xfrm>
          <a:prstGeom prst="roundRect">
            <a:avLst/>
          </a:prstGeom>
          <a:solidFill>
            <a:srgbClr val="00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XMPP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5502656" y="2649723"/>
            <a:ext cx="877761" cy="373688"/>
          </a:xfrm>
          <a:prstGeom prst="roundRect">
            <a:avLst/>
          </a:prstGeom>
          <a:solidFill>
            <a:srgbClr val="00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DDS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316504" y="2649723"/>
            <a:ext cx="778440" cy="373688"/>
          </a:xfrm>
          <a:prstGeom prst="roundRect">
            <a:avLst/>
          </a:prstGeom>
          <a:solidFill>
            <a:srgbClr val="00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DNS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62384" y="1705882"/>
            <a:ext cx="1737408" cy="85902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087431" y="1750594"/>
            <a:ext cx="16479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</a:rPr>
              <a:t>Resource Abstract</a:t>
            </a:r>
            <a:endParaRPr kumimoji="0" lang="ko-KR" altLang="en-US" sz="140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000065" y="2132301"/>
            <a:ext cx="669843" cy="373688"/>
          </a:xfrm>
          <a:prstGeom prst="roundRect">
            <a:avLst/>
          </a:prstGeom>
          <a:solidFill>
            <a:srgbClr val="FFCC99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URI/ ID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709059" y="2132301"/>
            <a:ext cx="962270" cy="373688"/>
          </a:xfrm>
          <a:prstGeom prst="roundRect">
            <a:avLst/>
          </a:prstGeom>
          <a:solidFill>
            <a:srgbClr val="FFCC99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Meta data /Link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2739142" y="1705882"/>
            <a:ext cx="2248899" cy="85902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840018" y="1750594"/>
            <a:ext cx="221406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</a:rPr>
              <a:t>Resource </a:t>
            </a:r>
            <a:r>
              <a:rPr lang="en-US" altLang="ko-KR" sz="1400" kern="0" dirty="0">
                <a:solidFill>
                  <a:sysClr val="windowText" lastClr="000000"/>
                </a:solidFill>
                <a:latin typeface="Arial"/>
                <a:ea typeface="맑은 고딕"/>
              </a:rPr>
              <a:t>Representation</a:t>
            </a:r>
            <a:endParaRPr kumimoji="0" lang="ko-KR" altLang="en-US" sz="140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2802343" y="2132301"/>
            <a:ext cx="602449" cy="373688"/>
          </a:xfrm>
          <a:prstGeom prst="roundRect">
            <a:avLst/>
          </a:prstGeom>
          <a:solidFill>
            <a:srgbClr val="FFCC99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Attributes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3433256" y="2132301"/>
            <a:ext cx="706696" cy="373688"/>
          </a:xfrm>
          <a:prstGeom prst="roundRect">
            <a:avLst/>
          </a:prstGeom>
          <a:solidFill>
            <a:srgbClr val="FFCC99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Structure/</a:t>
            </a:r>
            <a:r>
              <a:rPr kumimoji="0" lang="en-US" altLang="ko-KR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Org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5024343" y="1705882"/>
            <a:ext cx="1997459" cy="85902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018760" y="1750594"/>
            <a:ext cx="199605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</a:rPr>
              <a:t>Resource Rendezvous</a:t>
            </a:r>
            <a:endParaRPr kumimoji="0" lang="ko-KR" altLang="en-US" sz="140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157706" y="2132301"/>
            <a:ext cx="764712" cy="373688"/>
          </a:xfrm>
          <a:prstGeom prst="roundRect">
            <a:avLst/>
          </a:prstGeom>
          <a:solidFill>
            <a:srgbClr val="FFCC99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Virtual BUS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5135327" y="2132301"/>
            <a:ext cx="951924" cy="373688"/>
          </a:xfrm>
          <a:prstGeom prst="roundRect">
            <a:avLst/>
          </a:prstGeom>
          <a:solidFill>
            <a:srgbClr val="FFCC99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Service Discovery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7040567" y="1705882"/>
            <a:ext cx="1909588" cy="85902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993082" y="1750594"/>
            <a:ext cx="2015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</a:rPr>
              <a:t>Resource Manipulation</a:t>
            </a:r>
            <a:endParaRPr kumimoji="0" lang="ko-KR" altLang="en-US" sz="140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8086058" y="2132301"/>
            <a:ext cx="806421" cy="373688"/>
          </a:xfrm>
          <a:prstGeom prst="roundRect">
            <a:avLst/>
          </a:prstGeom>
          <a:solidFill>
            <a:srgbClr val="FFCC99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CRUDN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7206143" y="2132301"/>
            <a:ext cx="807908" cy="373688"/>
          </a:xfrm>
          <a:prstGeom prst="roundRect">
            <a:avLst/>
          </a:prstGeom>
          <a:solidFill>
            <a:srgbClr val="FFCC99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Sensing Acting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 rot="16200000">
            <a:off x="-71959" y="5658544"/>
            <a:ext cx="1080119" cy="700534"/>
          </a:xfrm>
          <a:prstGeom prst="roundRect">
            <a:avLst/>
          </a:prstGeom>
          <a:solidFill>
            <a:srgbClr val="336600"/>
          </a:solidFill>
          <a:ln w="127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Physical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 rot="16200000">
            <a:off x="-563339" y="4034398"/>
            <a:ext cx="2062882" cy="700534"/>
          </a:xfrm>
          <a:prstGeom prst="roundRect">
            <a:avLst/>
          </a:prstGeom>
          <a:solidFill>
            <a:srgbClr val="6666FF"/>
          </a:solidFill>
          <a:ln w="127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Network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 rot="16200000">
            <a:off x="-562366" y="1657161"/>
            <a:ext cx="2060936" cy="700534"/>
          </a:xfrm>
          <a:prstGeom prst="roundRect">
            <a:avLst/>
          </a:prstGeom>
          <a:solidFill>
            <a:srgbClr val="FF9966"/>
          </a:solidFill>
          <a:ln w="127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Service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Platform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988127" y="990000"/>
            <a:ext cx="1515937" cy="630226"/>
          </a:xfrm>
          <a:prstGeom prst="roundRect">
            <a:avLst/>
          </a:prstGeom>
          <a:solidFill>
            <a:srgbClr val="FF66FF"/>
          </a:solidFill>
          <a:ln w="127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Service Profile 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(Connected Health)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2599599" y="990000"/>
            <a:ext cx="1515937" cy="630226"/>
          </a:xfrm>
          <a:prstGeom prst="roundRect">
            <a:avLst/>
          </a:prstGeom>
          <a:solidFill>
            <a:srgbClr val="FF66FF"/>
          </a:solidFill>
          <a:ln w="127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Service Profile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(Connected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Edu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4211235" y="990000"/>
            <a:ext cx="1515937" cy="630226"/>
          </a:xfrm>
          <a:prstGeom prst="roundRect">
            <a:avLst/>
          </a:prstGeom>
          <a:solidFill>
            <a:srgbClr val="FF66FF"/>
          </a:solidFill>
          <a:ln w="127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Service Profile 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(Connected Car)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5812663" y="990000"/>
            <a:ext cx="1515937" cy="630226"/>
          </a:xfrm>
          <a:prstGeom prst="roundRect">
            <a:avLst/>
          </a:prstGeom>
          <a:solidFill>
            <a:srgbClr val="FF66FF"/>
          </a:solidFill>
          <a:ln w="127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Service Profile 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(Connected Retail)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7396839" y="990000"/>
            <a:ext cx="1515937" cy="630226"/>
          </a:xfrm>
          <a:prstGeom prst="roundRect">
            <a:avLst/>
          </a:prstGeom>
          <a:solidFill>
            <a:srgbClr val="FF66FF"/>
          </a:solidFill>
          <a:ln w="127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Service Profile 5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(Smart City)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6411464" y="2649723"/>
            <a:ext cx="877761" cy="373688"/>
          </a:xfrm>
          <a:prstGeom prst="roundRect">
            <a:avLst/>
          </a:prstGeom>
          <a:solidFill>
            <a:srgbClr val="00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SIP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121991" y="2649723"/>
            <a:ext cx="778440" cy="373688"/>
          </a:xfrm>
          <a:prstGeom prst="roundRect">
            <a:avLst/>
          </a:prstGeom>
          <a:solidFill>
            <a:srgbClr val="00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SSDP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5" name="제목 1"/>
          <p:cNvSpPr>
            <a:spLocks noGrp="1"/>
          </p:cNvSpPr>
          <p:nvPr>
            <p:ph type="title"/>
          </p:nvPr>
        </p:nvSpPr>
        <p:spPr>
          <a:xfrm>
            <a:off x="233023" y="60324"/>
            <a:ext cx="8229600" cy="58259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Protocol Stacks </a:t>
            </a:r>
            <a:endParaRPr lang="ko-KR" altLang="en-US" dirty="0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4183496" y="2132301"/>
            <a:ext cx="759430" cy="373688"/>
          </a:xfrm>
          <a:prstGeom prst="roundRect">
            <a:avLst/>
          </a:prstGeom>
          <a:solidFill>
            <a:srgbClr val="FFCC99"/>
          </a:solidFill>
          <a:ln w="12700" cap="flat" cmpd="sng" algn="ctr">
            <a:solidFill>
              <a:srgbClr val="EEECE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Model/ JSON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2"/>
          <p:cNvGrpSpPr>
            <a:grpSpLocks/>
          </p:cNvGrpSpPr>
          <p:nvPr/>
        </p:nvGrpSpPr>
        <p:grpSpPr bwMode="auto">
          <a:xfrm>
            <a:off x="3923928" y="1375494"/>
            <a:ext cx="2952328" cy="4933826"/>
            <a:chOff x="1872" y="528"/>
            <a:chExt cx="2015" cy="3244"/>
          </a:xfrm>
        </p:grpSpPr>
        <p:grpSp>
          <p:nvGrpSpPr>
            <p:cNvPr id="52" name="Group 2"/>
            <p:cNvGrpSpPr>
              <a:grpSpLocks/>
            </p:cNvGrpSpPr>
            <p:nvPr/>
          </p:nvGrpSpPr>
          <p:grpSpPr bwMode="auto">
            <a:xfrm>
              <a:off x="1968" y="720"/>
              <a:ext cx="1824" cy="2880"/>
              <a:chOff x="1968" y="720"/>
              <a:chExt cx="1824" cy="2880"/>
            </a:xfrm>
          </p:grpSpPr>
          <p:sp>
            <p:nvSpPr>
              <p:cNvPr id="64" name="Rectangle 3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1824" cy="336"/>
              </a:xfrm>
              <a:prstGeom prst="rect">
                <a:avLst/>
              </a:prstGeom>
              <a:solidFill>
                <a:srgbClr val="66FFCC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5" name="Rectangle 4"/>
              <p:cNvSpPr>
                <a:spLocks noChangeArrowheads="1"/>
              </p:cNvSpPr>
              <p:nvPr/>
            </p:nvSpPr>
            <p:spPr bwMode="auto">
              <a:xfrm>
                <a:off x="1968" y="2832"/>
                <a:ext cx="1824" cy="336"/>
              </a:xfrm>
              <a:prstGeom prst="rect">
                <a:avLst/>
              </a:prstGeom>
              <a:solidFill>
                <a:srgbClr val="003366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6" name="Rectangle 5"/>
              <p:cNvSpPr>
                <a:spLocks noChangeArrowheads="1"/>
              </p:cNvSpPr>
              <p:nvPr/>
            </p:nvSpPr>
            <p:spPr bwMode="auto">
              <a:xfrm>
                <a:off x="1968" y="3168"/>
                <a:ext cx="1824" cy="43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7" name="Rectangle 6"/>
              <p:cNvSpPr>
                <a:spLocks noChangeArrowheads="1"/>
              </p:cNvSpPr>
              <p:nvPr/>
            </p:nvSpPr>
            <p:spPr bwMode="auto">
              <a:xfrm>
                <a:off x="1968" y="720"/>
                <a:ext cx="1824" cy="38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8" name="Rectangle 7"/>
              <p:cNvSpPr>
                <a:spLocks noChangeArrowheads="1"/>
              </p:cNvSpPr>
              <p:nvPr/>
            </p:nvSpPr>
            <p:spPr bwMode="auto">
              <a:xfrm>
                <a:off x="1968" y="1488"/>
                <a:ext cx="1824" cy="336"/>
              </a:xfrm>
              <a:prstGeom prst="rect">
                <a:avLst/>
              </a:prstGeom>
              <a:solidFill>
                <a:srgbClr val="66FFCC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69" name="Rectangle 8"/>
              <p:cNvSpPr>
                <a:spLocks noChangeArrowheads="1"/>
              </p:cNvSpPr>
              <p:nvPr/>
            </p:nvSpPr>
            <p:spPr bwMode="auto">
              <a:xfrm>
                <a:off x="1968" y="1824"/>
                <a:ext cx="1824" cy="672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70" name="Rectangle 9"/>
              <p:cNvSpPr>
                <a:spLocks noChangeArrowheads="1"/>
              </p:cNvSpPr>
              <p:nvPr/>
            </p:nvSpPr>
            <p:spPr bwMode="auto">
              <a:xfrm>
                <a:off x="1968" y="1104"/>
                <a:ext cx="1824" cy="384"/>
              </a:xfrm>
              <a:prstGeom prst="rect">
                <a:avLst/>
              </a:prstGeom>
              <a:solidFill>
                <a:srgbClr val="003366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</p:grpSp>
        <p:sp>
          <p:nvSpPr>
            <p:cNvPr id="53" name="Text Box 10"/>
            <p:cNvSpPr txBox="1">
              <a:spLocks noChangeArrowheads="1"/>
            </p:cNvSpPr>
            <p:nvPr/>
          </p:nvSpPr>
          <p:spPr bwMode="auto">
            <a:xfrm>
              <a:off x="1920" y="833"/>
              <a:ext cx="1920" cy="2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 sensing, acting</a:t>
              </a: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rgbClr val="99CC99"/>
                  </a:solidFill>
                  <a:latin typeface="Helvetica" charset="0"/>
                  <a:ea typeface="Osaka" charset="-128"/>
                </a:rPr>
                <a:t>OIC, oneM2M, </a:t>
              </a:r>
              <a:r>
                <a:rPr lang="en-US" altLang="en-US" sz="2000" kern="0" dirty="0" err="1">
                  <a:solidFill>
                    <a:srgbClr val="99CC99"/>
                  </a:solidFill>
                  <a:latin typeface="Helvetica" charset="0"/>
                  <a:ea typeface="Osaka" charset="-128"/>
                </a:rPr>
                <a:t>CoAP</a:t>
              </a:r>
              <a:endParaRPr lang="en-US" altLang="en-US" sz="2000" kern="0" dirty="0">
                <a:solidFill>
                  <a:srgbClr val="99CC99"/>
                </a:solidFill>
                <a:latin typeface="Helvetica" charset="0"/>
                <a:ea typeface="Osaka" charset="-128"/>
              </a:endParaRP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DTN</a:t>
              </a: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endParaRPr lang="en-US" altLang="en-US" sz="1000" kern="0" dirty="0">
                <a:solidFill>
                  <a:sysClr val="windowText" lastClr="000000"/>
                </a:solidFill>
                <a:latin typeface="Helvetica" charset="0"/>
                <a:ea typeface="Osaka" charset="-128"/>
              </a:endParaRP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b="1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v6</a:t>
              </a:r>
              <a:endParaRPr lang="en-US" altLang="en-US" sz="2000" kern="0" dirty="0">
                <a:solidFill>
                  <a:sysClr val="windowText" lastClr="000000"/>
                </a:solidFill>
                <a:latin typeface="Helvetica" charset="0"/>
                <a:ea typeface="Osaka" charset="-128"/>
              </a:endParaRP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endParaRPr lang="en-US" altLang="en-US" sz="1000" kern="0" dirty="0">
                <a:solidFill>
                  <a:sysClr val="windowText" lastClr="000000"/>
                </a:solidFill>
                <a:latin typeface="Helvetica" charset="0"/>
                <a:ea typeface="Osaka" charset="-128"/>
              </a:endParaRP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  6LowPAN</a:t>
              </a:r>
              <a:r>
                <a:rPr lang="en-US" altLang="en-US" sz="2000" kern="0" dirty="0">
                  <a:solidFill>
                    <a:sysClr val="windowText" lastClr="000000"/>
                  </a:solidFill>
                  <a:latin typeface="Times"/>
                  <a:ea typeface="Osaka" charset="-128"/>
                </a:rPr>
                <a:t>…</a:t>
              </a:r>
              <a:endParaRPr lang="en-US" altLang="en-US" sz="2000" kern="0" dirty="0">
                <a:solidFill>
                  <a:sysClr val="windowText" lastClr="000000"/>
                </a:solidFill>
                <a:latin typeface="Helvetica" charset="0"/>
                <a:ea typeface="Osaka" charset="-128"/>
              </a:endParaRP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 err="1">
                  <a:solidFill>
                    <a:srgbClr val="99CC99"/>
                  </a:solidFill>
                  <a:latin typeface="Helvetica" charset="0"/>
                  <a:ea typeface="Osaka" charset="-128"/>
                </a:rPr>
                <a:t>WiFi</a:t>
              </a:r>
              <a:r>
                <a:rPr lang="en-US" altLang="en-US" sz="2000" kern="0" dirty="0">
                  <a:solidFill>
                    <a:srgbClr val="99CC99"/>
                  </a:solidFill>
                  <a:latin typeface="Helvetica" charset="0"/>
                  <a:ea typeface="Osaka" charset="-128"/>
                </a:rPr>
                <a:t>, BLE, VANET...</a:t>
              </a: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 fiber, radio, light...</a:t>
              </a:r>
            </a:p>
          </p:txBody>
        </p:sp>
        <p:sp>
          <p:nvSpPr>
            <p:cNvPr id="54" name="Freeform 11"/>
            <p:cNvSpPr>
              <a:spLocks noChangeAspect="1"/>
            </p:cNvSpPr>
            <p:nvPr/>
          </p:nvSpPr>
          <p:spPr bwMode="auto">
            <a:xfrm>
              <a:off x="1967" y="709"/>
              <a:ext cx="799" cy="1440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107" y="767"/>
                </a:cxn>
                <a:cxn ang="0">
                  <a:pos x="725" y="1247"/>
                </a:cxn>
                <a:cxn ang="0">
                  <a:pos x="779" y="1439"/>
                </a:cxn>
                <a:cxn ang="0">
                  <a:pos x="0" y="1440"/>
                </a:cxn>
                <a:cxn ang="0">
                  <a:pos x="0" y="0"/>
                </a:cxn>
                <a:cxn ang="0">
                  <a:pos x="107" y="0"/>
                </a:cxn>
              </a:cxnLst>
              <a:rect l="0" t="0" r="r" b="b"/>
              <a:pathLst>
                <a:path w="799" h="1440">
                  <a:moveTo>
                    <a:pt x="107" y="0"/>
                  </a:moveTo>
                  <a:cubicBezTo>
                    <a:pt x="76" y="65"/>
                    <a:pt x="3" y="560"/>
                    <a:pt x="107" y="767"/>
                  </a:cubicBezTo>
                  <a:cubicBezTo>
                    <a:pt x="217" y="973"/>
                    <a:pt x="651" y="1145"/>
                    <a:pt x="725" y="1247"/>
                  </a:cubicBezTo>
                  <a:cubicBezTo>
                    <a:pt x="799" y="1349"/>
                    <a:pt x="779" y="1399"/>
                    <a:pt x="779" y="1439"/>
                  </a:cubicBezTo>
                  <a:lnTo>
                    <a:pt x="0" y="1440"/>
                  </a:lnTo>
                  <a:lnTo>
                    <a:pt x="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55" name="Freeform 12"/>
            <p:cNvSpPr>
              <a:spLocks noChangeAspect="1"/>
            </p:cNvSpPr>
            <p:nvPr/>
          </p:nvSpPr>
          <p:spPr bwMode="auto">
            <a:xfrm flipV="1">
              <a:off x="1967" y="2149"/>
              <a:ext cx="799" cy="1440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107" y="767"/>
                </a:cxn>
                <a:cxn ang="0">
                  <a:pos x="725" y="1247"/>
                </a:cxn>
                <a:cxn ang="0">
                  <a:pos x="779" y="1439"/>
                </a:cxn>
                <a:cxn ang="0">
                  <a:pos x="0" y="1440"/>
                </a:cxn>
                <a:cxn ang="0">
                  <a:pos x="0" y="0"/>
                </a:cxn>
                <a:cxn ang="0">
                  <a:pos x="107" y="0"/>
                </a:cxn>
              </a:cxnLst>
              <a:rect l="0" t="0" r="r" b="b"/>
              <a:pathLst>
                <a:path w="799" h="1440">
                  <a:moveTo>
                    <a:pt x="107" y="0"/>
                  </a:moveTo>
                  <a:cubicBezTo>
                    <a:pt x="76" y="65"/>
                    <a:pt x="3" y="560"/>
                    <a:pt x="107" y="767"/>
                  </a:cubicBezTo>
                  <a:cubicBezTo>
                    <a:pt x="217" y="973"/>
                    <a:pt x="651" y="1145"/>
                    <a:pt x="725" y="1247"/>
                  </a:cubicBezTo>
                  <a:cubicBezTo>
                    <a:pt x="799" y="1349"/>
                    <a:pt x="779" y="1399"/>
                    <a:pt x="779" y="1439"/>
                  </a:cubicBezTo>
                  <a:lnTo>
                    <a:pt x="0" y="1440"/>
                  </a:lnTo>
                  <a:lnTo>
                    <a:pt x="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56" name="Freeform 13"/>
            <p:cNvSpPr>
              <a:spLocks noChangeAspect="1"/>
            </p:cNvSpPr>
            <p:nvPr/>
          </p:nvSpPr>
          <p:spPr bwMode="auto">
            <a:xfrm flipH="1">
              <a:off x="2993" y="709"/>
              <a:ext cx="799" cy="1440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107" y="767"/>
                </a:cxn>
                <a:cxn ang="0">
                  <a:pos x="725" y="1247"/>
                </a:cxn>
                <a:cxn ang="0">
                  <a:pos x="779" y="1439"/>
                </a:cxn>
                <a:cxn ang="0">
                  <a:pos x="0" y="1440"/>
                </a:cxn>
                <a:cxn ang="0">
                  <a:pos x="0" y="0"/>
                </a:cxn>
                <a:cxn ang="0">
                  <a:pos x="107" y="0"/>
                </a:cxn>
              </a:cxnLst>
              <a:rect l="0" t="0" r="r" b="b"/>
              <a:pathLst>
                <a:path w="799" h="1440">
                  <a:moveTo>
                    <a:pt x="107" y="0"/>
                  </a:moveTo>
                  <a:cubicBezTo>
                    <a:pt x="76" y="65"/>
                    <a:pt x="3" y="560"/>
                    <a:pt x="107" y="767"/>
                  </a:cubicBezTo>
                  <a:cubicBezTo>
                    <a:pt x="217" y="973"/>
                    <a:pt x="651" y="1145"/>
                    <a:pt x="725" y="1247"/>
                  </a:cubicBezTo>
                  <a:cubicBezTo>
                    <a:pt x="799" y="1349"/>
                    <a:pt x="779" y="1399"/>
                    <a:pt x="779" y="1439"/>
                  </a:cubicBezTo>
                  <a:lnTo>
                    <a:pt x="0" y="1440"/>
                  </a:lnTo>
                  <a:lnTo>
                    <a:pt x="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57" name="Freeform 14"/>
            <p:cNvSpPr>
              <a:spLocks noChangeAspect="1"/>
            </p:cNvSpPr>
            <p:nvPr/>
          </p:nvSpPr>
          <p:spPr bwMode="auto">
            <a:xfrm flipH="1" flipV="1">
              <a:off x="2993" y="2149"/>
              <a:ext cx="799" cy="1440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107" y="767"/>
                </a:cxn>
                <a:cxn ang="0">
                  <a:pos x="725" y="1247"/>
                </a:cxn>
                <a:cxn ang="0">
                  <a:pos x="779" y="1439"/>
                </a:cxn>
                <a:cxn ang="0">
                  <a:pos x="0" y="1440"/>
                </a:cxn>
                <a:cxn ang="0">
                  <a:pos x="0" y="0"/>
                </a:cxn>
                <a:cxn ang="0">
                  <a:pos x="107" y="0"/>
                </a:cxn>
              </a:cxnLst>
              <a:rect l="0" t="0" r="r" b="b"/>
              <a:pathLst>
                <a:path w="799" h="1440">
                  <a:moveTo>
                    <a:pt x="107" y="0"/>
                  </a:moveTo>
                  <a:cubicBezTo>
                    <a:pt x="76" y="65"/>
                    <a:pt x="3" y="560"/>
                    <a:pt x="107" y="767"/>
                  </a:cubicBezTo>
                  <a:cubicBezTo>
                    <a:pt x="217" y="973"/>
                    <a:pt x="651" y="1145"/>
                    <a:pt x="725" y="1247"/>
                  </a:cubicBezTo>
                  <a:cubicBezTo>
                    <a:pt x="799" y="1349"/>
                    <a:pt x="779" y="1399"/>
                    <a:pt x="779" y="1439"/>
                  </a:cubicBezTo>
                  <a:lnTo>
                    <a:pt x="0" y="1440"/>
                  </a:lnTo>
                  <a:lnTo>
                    <a:pt x="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58" name="Rectangle 15"/>
            <p:cNvSpPr>
              <a:spLocks noChangeArrowheads="1"/>
            </p:cNvSpPr>
            <p:nvPr/>
          </p:nvSpPr>
          <p:spPr bwMode="auto">
            <a:xfrm>
              <a:off x="1933" y="661"/>
              <a:ext cx="48" cy="29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59" name="Rectangle 16"/>
            <p:cNvSpPr>
              <a:spLocks noChangeArrowheads="1"/>
            </p:cNvSpPr>
            <p:nvPr/>
          </p:nvSpPr>
          <p:spPr bwMode="auto">
            <a:xfrm>
              <a:off x="3764" y="661"/>
              <a:ext cx="48" cy="29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60" name="AutoShape 17" descr="Oak"/>
            <p:cNvSpPr>
              <a:spLocks noChangeAspect="1" noChangeArrowheads="1"/>
            </p:cNvSpPr>
            <p:nvPr/>
          </p:nvSpPr>
          <p:spPr bwMode="auto">
            <a:xfrm>
              <a:off x="1872" y="528"/>
              <a:ext cx="2015" cy="192"/>
            </a:xfrm>
            <a:prstGeom prst="roundRect">
              <a:avLst>
                <a:gd name="adj" fmla="val 50000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61" name="AutoShape 18" descr="Oak"/>
            <p:cNvSpPr>
              <a:spLocks noChangeAspect="1" noChangeArrowheads="1"/>
            </p:cNvSpPr>
            <p:nvPr/>
          </p:nvSpPr>
          <p:spPr bwMode="auto">
            <a:xfrm>
              <a:off x="1872" y="3580"/>
              <a:ext cx="2015" cy="192"/>
            </a:xfrm>
            <a:prstGeom prst="roundRect">
              <a:avLst>
                <a:gd name="adj" fmla="val 50000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62" name="Rectangle 19"/>
            <p:cNvSpPr>
              <a:spLocks noChangeArrowheads="1"/>
            </p:cNvSpPr>
            <p:nvPr/>
          </p:nvSpPr>
          <p:spPr bwMode="auto">
            <a:xfrm>
              <a:off x="1923" y="2101"/>
              <a:ext cx="816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63" name="Rectangle 20"/>
            <p:cNvSpPr>
              <a:spLocks noChangeArrowheads="1"/>
            </p:cNvSpPr>
            <p:nvPr/>
          </p:nvSpPr>
          <p:spPr bwMode="auto">
            <a:xfrm>
              <a:off x="3024" y="2101"/>
              <a:ext cx="816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Internet &amp; </a:t>
            </a:r>
            <a:r>
              <a:rPr lang="en-US" altLang="ko-KR" sz="3600" dirty="0" err="1"/>
              <a:t>IoT</a:t>
            </a:r>
            <a:r>
              <a:rPr lang="en-US" altLang="ko-KR" sz="3600" dirty="0"/>
              <a:t> layer comparison</a:t>
            </a:r>
            <a:endParaRPr lang="ko-KR" altLang="en-US" sz="3600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39552" y="1375494"/>
            <a:ext cx="2952328" cy="4933826"/>
            <a:chOff x="1872" y="528"/>
            <a:chExt cx="2015" cy="3244"/>
          </a:xfrm>
        </p:grpSpPr>
        <p:grpSp>
          <p:nvGrpSpPr>
            <p:cNvPr id="5" name="Group 2"/>
            <p:cNvGrpSpPr>
              <a:grpSpLocks/>
            </p:cNvGrpSpPr>
            <p:nvPr/>
          </p:nvGrpSpPr>
          <p:grpSpPr bwMode="auto">
            <a:xfrm>
              <a:off x="1968" y="720"/>
              <a:ext cx="1824" cy="2880"/>
              <a:chOff x="1968" y="720"/>
              <a:chExt cx="1824" cy="2880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1824" cy="336"/>
              </a:xfrm>
              <a:prstGeom prst="rect">
                <a:avLst/>
              </a:prstGeom>
              <a:solidFill>
                <a:srgbClr val="66FFCC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1968" y="2832"/>
                <a:ext cx="1824" cy="336"/>
              </a:xfrm>
              <a:prstGeom prst="rect">
                <a:avLst/>
              </a:prstGeom>
              <a:solidFill>
                <a:srgbClr val="003366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1968" y="3168"/>
                <a:ext cx="1824" cy="43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1968" y="720"/>
                <a:ext cx="1824" cy="38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1968" y="1488"/>
                <a:ext cx="1824" cy="336"/>
              </a:xfrm>
              <a:prstGeom prst="rect">
                <a:avLst/>
              </a:prstGeom>
              <a:solidFill>
                <a:srgbClr val="66FFCC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22" name="Rectangle 8"/>
              <p:cNvSpPr>
                <a:spLocks noChangeArrowheads="1"/>
              </p:cNvSpPr>
              <p:nvPr/>
            </p:nvSpPr>
            <p:spPr bwMode="auto">
              <a:xfrm>
                <a:off x="1968" y="1824"/>
                <a:ext cx="1824" cy="672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968" y="1104"/>
                <a:ext cx="1824" cy="384"/>
              </a:xfrm>
              <a:prstGeom prst="rect">
                <a:avLst/>
              </a:prstGeom>
              <a:solidFill>
                <a:srgbClr val="003366"/>
              </a:solidFill>
              <a:ln w="9525">
                <a:solidFill>
                  <a:srgbClr val="00336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Arial" charset="0"/>
                  <a:ea typeface="굴림" pitchFamily="50" charset="-127"/>
                </a:endParaRPr>
              </a:p>
            </p:txBody>
          </p:sp>
        </p:grp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1920" y="833"/>
              <a:ext cx="1920" cy="2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 email, web, phone...</a:t>
              </a: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rgbClr val="99CC99"/>
                  </a:solidFill>
                  <a:latin typeface="Helvetica" charset="0"/>
                  <a:ea typeface="Osaka" charset="-128"/>
                </a:rPr>
                <a:t>WWW, HTTP, URL</a:t>
              </a: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TCP  UDP</a:t>
              </a: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endParaRPr lang="en-US" altLang="en-US" sz="1000" kern="0" dirty="0">
                <a:solidFill>
                  <a:sysClr val="windowText" lastClr="000000"/>
                </a:solidFill>
                <a:latin typeface="Helvetica" charset="0"/>
                <a:ea typeface="Osaka" charset="-128"/>
              </a:endParaRP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b="1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IP</a:t>
              </a:r>
              <a:endParaRPr lang="en-US" altLang="en-US" sz="2000" kern="0" dirty="0">
                <a:solidFill>
                  <a:sysClr val="windowText" lastClr="000000"/>
                </a:solidFill>
                <a:latin typeface="Helvetica" charset="0"/>
                <a:ea typeface="Osaka" charset="-128"/>
              </a:endParaRP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endParaRPr lang="en-US" altLang="en-US" sz="1000" kern="0" dirty="0">
                <a:solidFill>
                  <a:sysClr val="windowText" lastClr="000000"/>
                </a:solidFill>
                <a:latin typeface="Helvetica" charset="0"/>
                <a:ea typeface="Osaka" charset="-128"/>
              </a:endParaRP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  ND, ARP</a:t>
              </a:r>
              <a:r>
                <a:rPr lang="en-US" altLang="en-US" sz="2000" kern="0" dirty="0">
                  <a:solidFill>
                    <a:sysClr val="windowText" lastClr="000000"/>
                  </a:solidFill>
                  <a:latin typeface="Times"/>
                  <a:ea typeface="Osaka" charset="-128"/>
                </a:rPr>
                <a:t>…</a:t>
              </a:r>
              <a:endParaRPr lang="en-US" altLang="en-US" sz="2000" kern="0" dirty="0">
                <a:solidFill>
                  <a:sysClr val="windowText" lastClr="000000"/>
                </a:solidFill>
                <a:latin typeface="Helvetica" charset="0"/>
                <a:ea typeface="Osaka" charset="-128"/>
              </a:endParaRP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rgbClr val="99CC99"/>
                  </a:solidFill>
                  <a:latin typeface="Helvetica" charset="0"/>
                  <a:ea typeface="Osaka" charset="-128"/>
                </a:rPr>
                <a:t>Ethernet, </a:t>
              </a:r>
              <a:r>
                <a:rPr lang="en-US" altLang="en-US" sz="2000" kern="0" dirty="0" err="1">
                  <a:solidFill>
                    <a:srgbClr val="99CC99"/>
                  </a:solidFill>
                  <a:latin typeface="Helvetica" charset="0"/>
                  <a:ea typeface="Osaka" charset="-128"/>
                </a:rPr>
                <a:t>sonet</a:t>
              </a:r>
              <a:r>
                <a:rPr lang="en-US" altLang="en-US" sz="2000" kern="0" dirty="0">
                  <a:solidFill>
                    <a:srgbClr val="99CC99"/>
                  </a:solidFill>
                  <a:latin typeface="Helvetica" charset="0"/>
                  <a:ea typeface="Osaka" charset="-128"/>
                </a:rPr>
                <a:t>...</a:t>
              </a:r>
            </a:p>
            <a:p>
              <a:pPr algn="ctr" latinLnBrk="0">
                <a:lnSpc>
                  <a:spcPct val="125000"/>
                </a:lnSpc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ysClr val="windowText" lastClr="000000"/>
                  </a:solidFill>
                  <a:latin typeface="Helvetica" charset="0"/>
                  <a:ea typeface="Osaka" charset="-128"/>
                </a:rPr>
                <a:t> copper  fiber  radio...</a:t>
              </a:r>
            </a:p>
          </p:txBody>
        </p:sp>
        <p:sp>
          <p:nvSpPr>
            <p:cNvPr id="7" name="Freeform 11"/>
            <p:cNvSpPr>
              <a:spLocks noChangeAspect="1"/>
            </p:cNvSpPr>
            <p:nvPr/>
          </p:nvSpPr>
          <p:spPr bwMode="auto">
            <a:xfrm>
              <a:off x="1967" y="709"/>
              <a:ext cx="799" cy="1440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107" y="767"/>
                </a:cxn>
                <a:cxn ang="0">
                  <a:pos x="725" y="1247"/>
                </a:cxn>
                <a:cxn ang="0">
                  <a:pos x="779" y="1439"/>
                </a:cxn>
                <a:cxn ang="0">
                  <a:pos x="0" y="1440"/>
                </a:cxn>
                <a:cxn ang="0">
                  <a:pos x="0" y="0"/>
                </a:cxn>
                <a:cxn ang="0">
                  <a:pos x="107" y="0"/>
                </a:cxn>
              </a:cxnLst>
              <a:rect l="0" t="0" r="r" b="b"/>
              <a:pathLst>
                <a:path w="799" h="1440">
                  <a:moveTo>
                    <a:pt x="107" y="0"/>
                  </a:moveTo>
                  <a:cubicBezTo>
                    <a:pt x="76" y="65"/>
                    <a:pt x="3" y="560"/>
                    <a:pt x="107" y="767"/>
                  </a:cubicBezTo>
                  <a:cubicBezTo>
                    <a:pt x="217" y="973"/>
                    <a:pt x="651" y="1145"/>
                    <a:pt x="725" y="1247"/>
                  </a:cubicBezTo>
                  <a:cubicBezTo>
                    <a:pt x="799" y="1349"/>
                    <a:pt x="779" y="1399"/>
                    <a:pt x="779" y="1439"/>
                  </a:cubicBezTo>
                  <a:lnTo>
                    <a:pt x="0" y="1440"/>
                  </a:lnTo>
                  <a:lnTo>
                    <a:pt x="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" name="Freeform 12"/>
            <p:cNvSpPr>
              <a:spLocks noChangeAspect="1"/>
            </p:cNvSpPr>
            <p:nvPr/>
          </p:nvSpPr>
          <p:spPr bwMode="auto">
            <a:xfrm flipV="1">
              <a:off x="1967" y="2149"/>
              <a:ext cx="799" cy="1440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107" y="767"/>
                </a:cxn>
                <a:cxn ang="0">
                  <a:pos x="725" y="1247"/>
                </a:cxn>
                <a:cxn ang="0">
                  <a:pos x="779" y="1439"/>
                </a:cxn>
                <a:cxn ang="0">
                  <a:pos x="0" y="1440"/>
                </a:cxn>
                <a:cxn ang="0">
                  <a:pos x="0" y="0"/>
                </a:cxn>
                <a:cxn ang="0">
                  <a:pos x="107" y="0"/>
                </a:cxn>
              </a:cxnLst>
              <a:rect l="0" t="0" r="r" b="b"/>
              <a:pathLst>
                <a:path w="799" h="1440">
                  <a:moveTo>
                    <a:pt x="107" y="0"/>
                  </a:moveTo>
                  <a:cubicBezTo>
                    <a:pt x="76" y="65"/>
                    <a:pt x="3" y="560"/>
                    <a:pt x="107" y="767"/>
                  </a:cubicBezTo>
                  <a:cubicBezTo>
                    <a:pt x="217" y="973"/>
                    <a:pt x="651" y="1145"/>
                    <a:pt x="725" y="1247"/>
                  </a:cubicBezTo>
                  <a:cubicBezTo>
                    <a:pt x="799" y="1349"/>
                    <a:pt x="779" y="1399"/>
                    <a:pt x="779" y="1439"/>
                  </a:cubicBezTo>
                  <a:lnTo>
                    <a:pt x="0" y="1440"/>
                  </a:lnTo>
                  <a:lnTo>
                    <a:pt x="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9" name="Freeform 13"/>
            <p:cNvSpPr>
              <a:spLocks noChangeAspect="1"/>
            </p:cNvSpPr>
            <p:nvPr/>
          </p:nvSpPr>
          <p:spPr bwMode="auto">
            <a:xfrm flipH="1">
              <a:off x="2993" y="709"/>
              <a:ext cx="799" cy="1440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107" y="767"/>
                </a:cxn>
                <a:cxn ang="0">
                  <a:pos x="725" y="1247"/>
                </a:cxn>
                <a:cxn ang="0">
                  <a:pos x="779" y="1439"/>
                </a:cxn>
                <a:cxn ang="0">
                  <a:pos x="0" y="1440"/>
                </a:cxn>
                <a:cxn ang="0">
                  <a:pos x="0" y="0"/>
                </a:cxn>
                <a:cxn ang="0">
                  <a:pos x="107" y="0"/>
                </a:cxn>
              </a:cxnLst>
              <a:rect l="0" t="0" r="r" b="b"/>
              <a:pathLst>
                <a:path w="799" h="1440">
                  <a:moveTo>
                    <a:pt x="107" y="0"/>
                  </a:moveTo>
                  <a:cubicBezTo>
                    <a:pt x="76" y="65"/>
                    <a:pt x="3" y="560"/>
                    <a:pt x="107" y="767"/>
                  </a:cubicBezTo>
                  <a:cubicBezTo>
                    <a:pt x="217" y="973"/>
                    <a:pt x="651" y="1145"/>
                    <a:pt x="725" y="1247"/>
                  </a:cubicBezTo>
                  <a:cubicBezTo>
                    <a:pt x="799" y="1349"/>
                    <a:pt x="779" y="1399"/>
                    <a:pt x="779" y="1439"/>
                  </a:cubicBezTo>
                  <a:lnTo>
                    <a:pt x="0" y="1440"/>
                  </a:lnTo>
                  <a:lnTo>
                    <a:pt x="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0" name="Freeform 14"/>
            <p:cNvSpPr>
              <a:spLocks noChangeAspect="1"/>
            </p:cNvSpPr>
            <p:nvPr/>
          </p:nvSpPr>
          <p:spPr bwMode="auto">
            <a:xfrm flipH="1" flipV="1">
              <a:off x="2993" y="2149"/>
              <a:ext cx="799" cy="1440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107" y="767"/>
                </a:cxn>
                <a:cxn ang="0">
                  <a:pos x="725" y="1247"/>
                </a:cxn>
                <a:cxn ang="0">
                  <a:pos x="779" y="1439"/>
                </a:cxn>
                <a:cxn ang="0">
                  <a:pos x="0" y="1440"/>
                </a:cxn>
                <a:cxn ang="0">
                  <a:pos x="0" y="0"/>
                </a:cxn>
                <a:cxn ang="0">
                  <a:pos x="107" y="0"/>
                </a:cxn>
              </a:cxnLst>
              <a:rect l="0" t="0" r="r" b="b"/>
              <a:pathLst>
                <a:path w="799" h="1440">
                  <a:moveTo>
                    <a:pt x="107" y="0"/>
                  </a:moveTo>
                  <a:cubicBezTo>
                    <a:pt x="76" y="65"/>
                    <a:pt x="3" y="560"/>
                    <a:pt x="107" y="767"/>
                  </a:cubicBezTo>
                  <a:cubicBezTo>
                    <a:pt x="217" y="973"/>
                    <a:pt x="651" y="1145"/>
                    <a:pt x="725" y="1247"/>
                  </a:cubicBezTo>
                  <a:cubicBezTo>
                    <a:pt x="799" y="1349"/>
                    <a:pt x="779" y="1399"/>
                    <a:pt x="779" y="1439"/>
                  </a:cubicBezTo>
                  <a:lnTo>
                    <a:pt x="0" y="1440"/>
                  </a:lnTo>
                  <a:lnTo>
                    <a:pt x="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0033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1933" y="661"/>
              <a:ext cx="48" cy="29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3764" y="661"/>
              <a:ext cx="48" cy="29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3" name="AutoShape 17" descr="Oak"/>
            <p:cNvSpPr>
              <a:spLocks noChangeAspect="1" noChangeArrowheads="1"/>
            </p:cNvSpPr>
            <p:nvPr/>
          </p:nvSpPr>
          <p:spPr bwMode="auto">
            <a:xfrm>
              <a:off x="1872" y="528"/>
              <a:ext cx="2015" cy="192"/>
            </a:xfrm>
            <a:prstGeom prst="roundRect">
              <a:avLst>
                <a:gd name="adj" fmla="val 50000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4" name="AutoShape 18" descr="Oak"/>
            <p:cNvSpPr>
              <a:spLocks noChangeAspect="1" noChangeArrowheads="1"/>
            </p:cNvSpPr>
            <p:nvPr/>
          </p:nvSpPr>
          <p:spPr bwMode="auto">
            <a:xfrm>
              <a:off x="1872" y="3580"/>
              <a:ext cx="2015" cy="192"/>
            </a:xfrm>
            <a:prstGeom prst="roundRect">
              <a:avLst>
                <a:gd name="adj" fmla="val 50000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923" y="2101"/>
              <a:ext cx="816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3024" y="2101"/>
              <a:ext cx="816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107504" y="908720"/>
            <a:ext cx="3816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Arial" charset="0"/>
                <a:ea typeface="굴림" charset="-127"/>
              </a:rPr>
              <a:t>Internet</a:t>
            </a:r>
          </a:p>
        </p:txBody>
      </p: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3563888" y="908720"/>
            <a:ext cx="38164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>
                <a:solidFill>
                  <a:srgbClr val="000000"/>
                </a:solidFill>
                <a:latin typeface="Arial" charset="0"/>
                <a:ea typeface="굴림" charset="-127"/>
              </a:rPr>
              <a:t>IoT</a:t>
            </a:r>
            <a:endParaRPr lang="en-US" altLang="ko-KR" sz="2000" dirty="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395536" y="2060848"/>
            <a:ext cx="8712968" cy="864095"/>
          </a:xfrm>
          <a:prstGeom prst="roundRect">
            <a:avLst>
              <a:gd name="adj" fmla="val 10349"/>
            </a:avLst>
          </a:prstGeom>
          <a:solidFill>
            <a:srgbClr val="FF3399">
              <a:alpha val="29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solidFill>
                <a:srgbClr val="FFFF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6732240" y="2300797"/>
            <a:ext cx="2304256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Franklin Gothic Medium" pitchFamily="34" charset="0"/>
                <a:ea typeface="굴림" charset="-127"/>
              </a:rPr>
              <a:t>Service layer</a:t>
            </a:r>
          </a:p>
          <a:p>
            <a:pPr algn="ctr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800" dirty="0">
              <a:solidFill>
                <a:srgbClr val="000000"/>
              </a:solidFill>
              <a:latin typeface="Franklin Gothic Medium" pitchFamily="34" charset="0"/>
              <a:ea typeface="굴림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395536" y="2996952"/>
            <a:ext cx="8712968" cy="1800200"/>
          </a:xfrm>
          <a:prstGeom prst="roundRect">
            <a:avLst>
              <a:gd name="adj" fmla="val 10349"/>
            </a:avLst>
          </a:prstGeom>
          <a:solidFill>
            <a:srgbClr val="66FF33">
              <a:alpha val="3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solidFill>
                <a:srgbClr val="FFFF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49" name="Text Box 6"/>
          <p:cNvSpPr txBox="1">
            <a:spLocks noChangeArrowheads="1"/>
          </p:cNvSpPr>
          <p:nvPr/>
        </p:nvSpPr>
        <p:spPr bwMode="auto">
          <a:xfrm>
            <a:off x="6732240" y="3635732"/>
            <a:ext cx="2304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Franklin Gothic Medium" pitchFamily="34" charset="0"/>
                <a:ea typeface="굴림" charset="-127"/>
              </a:rPr>
              <a:t>Network</a:t>
            </a:r>
            <a:endParaRPr lang="en-US" altLang="ko-KR" sz="800" dirty="0">
              <a:solidFill>
                <a:srgbClr val="000000"/>
              </a:solidFill>
              <a:latin typeface="Franklin Gothic Medium" pitchFamily="34" charset="0"/>
              <a:ea typeface="굴림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67924" y="6444044"/>
            <a:ext cx="500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itchFamily="34" charset="0"/>
              </a:rPr>
              <a:t>[from Internet Hourglass model by Steve </a:t>
            </a:r>
            <a:r>
              <a:rPr lang="en-US" altLang="ko-KR" dirty="0" err="1">
                <a:latin typeface="Calibri" pitchFamily="34" charset="0"/>
              </a:rPr>
              <a:t>Deering</a:t>
            </a:r>
            <a:r>
              <a:rPr lang="en-US" altLang="ko-KR" dirty="0">
                <a:latin typeface="Calibri" pitchFamily="34" charset="0"/>
              </a:rPr>
              <a:t>]</a:t>
            </a:r>
            <a:endParaRPr lang="ko-KR" altLang="en-US" dirty="0">
              <a:latin typeface="Calibri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 animBg="1"/>
      <p:bldP spid="47" grpId="0"/>
      <p:bldP spid="48" grpId="0" animBg="1"/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/>
          <p:cNvGraphicFramePr>
            <a:graphicFrameLocks noChangeAspect="1"/>
          </p:cNvGraphicFramePr>
          <p:nvPr/>
        </p:nvGraphicFramePr>
        <p:xfrm>
          <a:off x="323528" y="2233226"/>
          <a:ext cx="2074809" cy="215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16" r:id="rId3" imgW="2144415" imgH="2229354" progId="Visio.Drawing.11">
                  <p:embed/>
                </p:oleObj>
              </mc:Choice>
              <mc:Fallback>
                <p:oleObj r:id="rId3" imgW="2144415" imgH="2229354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233226"/>
                        <a:ext cx="2074809" cy="2157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6722" y="4954819"/>
            <a:ext cx="226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spcAft>
                <a:spcPts val="900"/>
              </a:spcAft>
            </a:pPr>
            <a:r>
              <a:rPr lang="en-GB" altLang="ko-KR" u="sng" dirty="0">
                <a:latin typeface="+mj-lt"/>
              </a:rPr>
              <a:t>oneM2M Layered Model</a:t>
            </a:r>
            <a:endParaRPr lang="ko-KR" altLang="en-US" dirty="0" err="1">
              <a:latin typeface="+mj-lt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4997506"/>
            <a:ext cx="265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spcAft>
                <a:spcPts val="900"/>
              </a:spcAft>
            </a:pPr>
            <a:r>
              <a:rPr lang="en-GB" altLang="ko-KR" u="sng" dirty="0"/>
              <a:t>Common Services Functions</a:t>
            </a:r>
            <a:endParaRPr lang="ko-KR" altLang="en-US" dirty="0" err="1">
              <a:latin typeface="+mn-lt"/>
              <a:ea typeface="+mn-ea"/>
            </a:endParaRPr>
          </a:p>
        </p:txBody>
      </p:sp>
      <p:sp>
        <p:nvSpPr>
          <p:cNvPr id="7" name="사다리꼴 6"/>
          <p:cNvSpPr/>
          <p:nvPr/>
        </p:nvSpPr>
        <p:spPr>
          <a:xfrm rot="16200000">
            <a:off x="2330795" y="2580318"/>
            <a:ext cx="1342523" cy="1368150"/>
          </a:xfrm>
          <a:prstGeom prst="trapezoid">
            <a:avLst>
              <a:gd name="adj" fmla="val 29169"/>
            </a:avLst>
          </a:prstGeom>
          <a:solidFill>
            <a:schemeClr val="accent6">
              <a:lumMod val="40000"/>
              <a:lumOff val="60000"/>
              <a:alpha val="19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30095" y="6011996"/>
            <a:ext cx="504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itchFamily="34" charset="0"/>
              </a:rPr>
              <a:t>[From TS0001 Functional Architecture, oneM2M]</a:t>
            </a:r>
            <a:endParaRPr lang="ko-KR" altLang="en-US" dirty="0">
              <a:latin typeface="Calibri" pitchFamily="34" charset="0"/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463318"/>
              </p:ext>
            </p:extLst>
          </p:nvPr>
        </p:nvGraphicFramePr>
        <p:xfrm>
          <a:off x="3689152" y="1970134"/>
          <a:ext cx="5141890" cy="2776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17" name="Visio" r:id="rId5" imgW="6272981" imgH="3390172" progId="Visio.Drawing.11">
                  <p:embed/>
                </p:oleObj>
              </mc:Choice>
              <mc:Fallback>
                <p:oleObj name="Visio" r:id="rId5" imgW="6272981" imgH="3390172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152" y="1970134"/>
                        <a:ext cx="5141890" cy="27767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81880" y="26308"/>
            <a:ext cx="8610600" cy="627038"/>
          </a:xfrm>
        </p:spPr>
        <p:txBody>
          <a:bodyPr/>
          <a:lstStyle/>
          <a:p>
            <a:r>
              <a:rPr lang="en-US" altLang="ko-KR" sz="3600" dirty="0"/>
              <a:t>(background) Service layer – oneM2M</a:t>
            </a:r>
            <a:endParaRPr lang="ko-KR" altLang="en-US" sz="3600" dirty="0"/>
          </a:p>
        </p:txBody>
      </p:sp>
    </p:spTree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1880" y="26308"/>
            <a:ext cx="8610600" cy="627038"/>
          </a:xfrm>
        </p:spPr>
        <p:txBody>
          <a:bodyPr/>
          <a:lstStyle/>
          <a:p>
            <a:r>
              <a:rPr lang="en-US" altLang="ko-KR" sz="3600" dirty="0"/>
              <a:t>(background) Service layer – oneM2M</a:t>
            </a:r>
            <a:endParaRPr lang="ko-KR" altLang="en-US" sz="3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45" y="1484784"/>
            <a:ext cx="7606279" cy="429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779913" y="612427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itchFamily="34" charset="0"/>
              </a:rPr>
              <a:t>[Cisco presentation at </a:t>
            </a:r>
            <a:r>
              <a:rPr lang="en-US" altLang="ko-KR" dirty="0" err="1">
                <a:latin typeface="Calibri" pitchFamily="34" charset="0"/>
              </a:rPr>
              <a:t>IoT</a:t>
            </a:r>
            <a:r>
              <a:rPr lang="en-US" altLang="ko-KR" dirty="0">
                <a:latin typeface="Calibri" pitchFamily="34" charset="0"/>
              </a:rPr>
              <a:t> World Forum 2013]</a:t>
            </a:r>
            <a:endParaRPr lang="ko-KR" altLang="en-US" dirty="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090" y="1826240"/>
            <a:ext cx="5483886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" name="Object 1"/>
          <p:cNvGraphicFramePr>
            <a:graphicFrameLocks noChangeAspect="1"/>
          </p:cNvGraphicFramePr>
          <p:nvPr/>
        </p:nvGraphicFramePr>
        <p:xfrm>
          <a:off x="6602071" y="2546320"/>
          <a:ext cx="2146393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63" r:id="rId4" imgW="2144415" imgH="2229354" progId="Visio.Drawing.11">
                  <p:embed/>
                </p:oleObj>
              </mc:Choice>
              <mc:Fallback>
                <p:oleObj r:id="rId4" imgW="2144415" imgH="2229354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2071" y="2546320"/>
                        <a:ext cx="2146393" cy="22322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228184" y="500388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spcAft>
                <a:spcPts val="900"/>
              </a:spcAft>
            </a:pPr>
            <a:r>
              <a:rPr lang="en-GB" altLang="ko-KR" u="sng" dirty="0">
                <a:solidFill>
                  <a:prstClr val="black"/>
                </a:solidFill>
              </a:rPr>
              <a:t>oneM2M Layered Model</a:t>
            </a:r>
            <a:endParaRPr lang="ko-KR" altLang="en-US" dirty="0" err="1">
              <a:solidFill>
                <a:prstClr val="black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331640" y="4099432"/>
            <a:ext cx="7704856" cy="576064"/>
          </a:xfrm>
          <a:prstGeom prst="roundRect">
            <a:avLst>
              <a:gd name="adj" fmla="val 30446"/>
            </a:avLst>
          </a:pr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6600"/>
                </a:solidFill>
              </a:rPr>
              <a:t>Network    </a:t>
            </a:r>
            <a:r>
              <a:rPr lang="en-US" altLang="ko-KR" dirty="0">
                <a:solidFill>
                  <a:srgbClr val="FF6600"/>
                </a:solidFill>
              </a:rPr>
              <a:t>                           </a:t>
            </a:r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31640" y="3362452"/>
            <a:ext cx="7704856" cy="576064"/>
          </a:xfrm>
          <a:prstGeom prst="roundRect">
            <a:avLst>
              <a:gd name="adj" fmla="val 30446"/>
            </a:avLst>
          </a:pr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6600"/>
                </a:solidFill>
              </a:rPr>
              <a:t>Service layer   </a:t>
            </a:r>
            <a:r>
              <a:rPr lang="en-US" altLang="ko-KR" dirty="0">
                <a:solidFill>
                  <a:srgbClr val="FF6600"/>
                </a:solidFill>
              </a:rPr>
              <a:t>                           </a:t>
            </a:r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07504" y="26308"/>
            <a:ext cx="9036496" cy="627038"/>
          </a:xfrm>
        </p:spPr>
        <p:txBody>
          <a:bodyPr/>
          <a:lstStyle/>
          <a:p>
            <a:r>
              <a:rPr lang="en-US" altLang="ko-KR" sz="3200" dirty="0"/>
              <a:t>(background) oneM2M &amp; Cisco comparison</a:t>
            </a:r>
            <a:endParaRPr lang="ko-KR" altLang="en-US" sz="3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81880" y="26308"/>
            <a:ext cx="8610600" cy="627038"/>
          </a:xfrm>
        </p:spPr>
        <p:txBody>
          <a:bodyPr/>
          <a:lstStyle/>
          <a:p>
            <a:r>
              <a:rPr lang="en-US" altLang="ko-KR" sz="3600" dirty="0"/>
              <a:t>OIC Functional Block Diagram</a:t>
            </a:r>
            <a:endParaRPr lang="ko-KR" altLang="en-US" sz="3600" dirty="0"/>
          </a:p>
        </p:txBody>
      </p:sp>
      <p:sp>
        <p:nvSpPr>
          <p:cNvPr id="10" name="직사각형 9"/>
          <p:cNvSpPr/>
          <p:nvPr/>
        </p:nvSpPr>
        <p:spPr>
          <a:xfrm>
            <a:off x="1128316" y="4221088"/>
            <a:ext cx="6916960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Transport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28316" y="4979268"/>
            <a:ext cx="6916960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Networking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28316" y="5724748"/>
            <a:ext cx="6916960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L2 Connectivity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28316" y="1052736"/>
            <a:ext cx="6900068" cy="831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Application profiles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37360" y="1205260"/>
            <a:ext cx="1152128" cy="5300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Connected Health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00524" y="1205260"/>
            <a:ext cx="1152128" cy="5300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Smart Home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85632" y="1205260"/>
            <a:ext cx="1152128" cy="5300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Automotive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61496" y="1205260"/>
            <a:ext cx="1152128" cy="5300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Retail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L 도형 18"/>
          <p:cNvSpPr/>
          <p:nvPr/>
        </p:nvSpPr>
        <p:spPr>
          <a:xfrm rot="16200000" flipH="1">
            <a:off x="3598454" y="-394434"/>
            <a:ext cx="1976683" cy="6916960"/>
          </a:xfrm>
          <a:prstGeom prst="corner">
            <a:avLst>
              <a:gd name="adj1" fmla="val 42906"/>
              <a:gd name="adj2" fmla="val 10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t" anchorCtr="1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OIC Framework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41662" y="3513748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Device management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7554" y="3513748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Group management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16476" y="3513748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Protocol bridge/ Gateway </a:t>
            </a:r>
            <a:endParaRPr lang="ko-KR" altLang="en-US" sz="11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72242" y="3028742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Messaging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16887" y="3020866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Streaming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31933" y="3019177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Discovery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10444" y="2527117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a typeface="Arial Unicode MS" pitchFamily="50" charset="-127"/>
                <a:cs typeface="Arial Unicode MS" pitchFamily="50" charset="-127"/>
              </a:rPr>
              <a:t>Security</a:t>
            </a:r>
            <a:endParaRPr lang="ko-KR" altLang="en-US" sz="1200" dirty="0"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49268" y="2524455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ID &amp; Addressing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19494" y="2524455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CRUDN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79220" y="2524455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Resource model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81880" y="26308"/>
            <a:ext cx="8610600" cy="627038"/>
          </a:xfrm>
        </p:spPr>
        <p:txBody>
          <a:bodyPr/>
          <a:lstStyle/>
          <a:p>
            <a:r>
              <a:rPr lang="en-US" altLang="ko-KR" sz="3600" dirty="0"/>
              <a:t>OIC Framework – </a:t>
            </a:r>
            <a:r>
              <a:rPr lang="en-US" altLang="ko-KR" sz="3600" dirty="0" err="1"/>
              <a:t>IoT</a:t>
            </a:r>
            <a:r>
              <a:rPr lang="en-US" altLang="ko-KR" sz="3600" dirty="0"/>
              <a:t> Platform(?)</a:t>
            </a:r>
            <a:endParaRPr lang="ko-KR" altLang="en-US" sz="3600" dirty="0"/>
          </a:p>
        </p:txBody>
      </p:sp>
      <p:sp>
        <p:nvSpPr>
          <p:cNvPr id="10" name="직사각형 9"/>
          <p:cNvSpPr/>
          <p:nvPr/>
        </p:nvSpPr>
        <p:spPr>
          <a:xfrm>
            <a:off x="1128316" y="4221088"/>
            <a:ext cx="6916960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Transport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28316" y="4979268"/>
            <a:ext cx="6916960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Networking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28316" y="5724748"/>
            <a:ext cx="6916960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L2 Connectivity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28316" y="1052736"/>
            <a:ext cx="6900068" cy="831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Application profiles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37360" y="1205260"/>
            <a:ext cx="1152128" cy="5300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Connected Health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00524" y="1205260"/>
            <a:ext cx="1152128" cy="5300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Smart Home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85632" y="1205260"/>
            <a:ext cx="1152128" cy="5300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Automotive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61496" y="1205260"/>
            <a:ext cx="1152128" cy="5300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Retail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L 도형 18"/>
          <p:cNvSpPr/>
          <p:nvPr/>
        </p:nvSpPr>
        <p:spPr>
          <a:xfrm rot="16200000" flipH="1">
            <a:off x="3598454" y="-394434"/>
            <a:ext cx="1976683" cy="6916960"/>
          </a:xfrm>
          <a:prstGeom prst="corner">
            <a:avLst>
              <a:gd name="adj1" fmla="val 42906"/>
              <a:gd name="adj2" fmla="val 10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t" anchorCtr="1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OIC Framework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41662" y="3513748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Device management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7554" y="3513748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Group management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16476" y="3513748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Protocol bridge/ Gateway </a:t>
            </a:r>
            <a:endParaRPr lang="ko-KR" altLang="en-US" sz="11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72242" y="3028742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Messaging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16887" y="3020866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Streaming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31933" y="3019177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Discovery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10444" y="2527117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a typeface="Arial Unicode MS" pitchFamily="50" charset="-127"/>
                <a:cs typeface="Arial Unicode MS" pitchFamily="50" charset="-127"/>
              </a:rPr>
              <a:t>Security</a:t>
            </a:r>
            <a:endParaRPr lang="ko-KR" altLang="en-US" sz="1200" dirty="0"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49268" y="2524455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ID &amp; Addressing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19494" y="2524455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CRUDN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79220" y="2524455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Resource model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3023" y="60324"/>
            <a:ext cx="8229600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ko-KR" sz="4000" dirty="0"/>
              <a:t>Internet of </a:t>
            </a:r>
            <a:r>
              <a:rPr lang="en-US" altLang="ko-KR" sz="3600" dirty="0"/>
              <a:t>Things</a:t>
            </a:r>
            <a:r>
              <a:rPr lang="en-US" altLang="ko-KR" sz="4000" dirty="0"/>
              <a:t> ?</a:t>
            </a:r>
            <a:endParaRPr lang="ko-KR" altLang="en-US" sz="4000" dirty="0"/>
          </a:p>
        </p:txBody>
      </p:sp>
      <p:pic>
        <p:nvPicPr>
          <p:cNvPr id="4" name="Picture 4" descr="http://www.emeraldinsight.com/content_images/fig/1060220401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999" y="1435242"/>
            <a:ext cx="8715375" cy="4895850"/>
          </a:xfrm>
          <a:prstGeom prst="rect">
            <a:avLst/>
          </a:prstGeom>
          <a:noFill/>
        </p:spPr>
      </p:pic>
      <p:sp>
        <p:nvSpPr>
          <p:cNvPr id="5" name="모서리가 둥근 직사각형 4"/>
          <p:cNvSpPr/>
          <p:nvPr/>
        </p:nvSpPr>
        <p:spPr>
          <a:xfrm>
            <a:off x="6455094" y="4624604"/>
            <a:ext cx="1296144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Cyper</a:t>
            </a:r>
            <a:r>
              <a:rPr lang="en-US" altLang="ko-KR" b="1" dirty="0"/>
              <a:t> Physical System</a:t>
            </a:r>
            <a:endParaRPr lang="ko-KR" altLang="en-US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74774" y="1384244"/>
            <a:ext cx="1296144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Real World Internet</a:t>
            </a:r>
            <a:endParaRPr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735014" y="1074508"/>
            <a:ext cx="16478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Ubiquitous Computing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94454" y="4098844"/>
            <a:ext cx="16478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M2M</a:t>
            </a:r>
            <a:endParaRPr lang="ko-KR" altLang="en-US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151110" y="3666796"/>
            <a:ext cx="16478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Web of Thing</a:t>
            </a:r>
            <a:endParaRPr lang="ko-KR" altLang="en-US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43470" y="5056652"/>
            <a:ext cx="16478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Internet of Everything</a:t>
            </a:r>
            <a:endParaRPr lang="ko-KR" altLang="en-US" b="1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81880" y="26308"/>
            <a:ext cx="8610600" cy="627038"/>
          </a:xfrm>
        </p:spPr>
        <p:txBody>
          <a:bodyPr/>
          <a:lstStyle/>
          <a:p>
            <a:r>
              <a:rPr lang="en-US" altLang="ko-KR" sz="3600" dirty="0"/>
              <a:t>OIC Framework – </a:t>
            </a:r>
            <a:r>
              <a:rPr lang="en-US" altLang="ko-KR" sz="3600" dirty="0" err="1"/>
              <a:t>IoT</a:t>
            </a:r>
            <a:r>
              <a:rPr lang="en-US" altLang="ko-KR" sz="3600" dirty="0"/>
              <a:t> Platform(?)</a:t>
            </a:r>
            <a:endParaRPr lang="ko-KR" altLang="en-US" sz="3600" dirty="0"/>
          </a:p>
        </p:txBody>
      </p:sp>
      <p:sp>
        <p:nvSpPr>
          <p:cNvPr id="30" name="L 도형 29"/>
          <p:cNvSpPr/>
          <p:nvPr/>
        </p:nvSpPr>
        <p:spPr>
          <a:xfrm rot="16200000" flipH="1">
            <a:off x="2267744" y="-603447"/>
            <a:ext cx="4680520" cy="8280919"/>
          </a:xfrm>
          <a:prstGeom prst="corner">
            <a:avLst>
              <a:gd name="adj1" fmla="val 42069"/>
              <a:gd name="adj2" fmla="val 10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t" anchorCtr="1"/>
          <a:lstStyle/>
          <a:p>
            <a:pPr algn="ctr"/>
            <a:r>
              <a:rPr lang="en-US" altLang="ko-KR" sz="1400" dirty="0">
                <a:latin typeface="+mj-lt"/>
                <a:ea typeface="Arial Unicode MS" pitchFamily="50" charset="-127"/>
                <a:cs typeface="Arial Unicode MS" pitchFamily="50" charset="-127"/>
              </a:rPr>
              <a:t>OIC Framework</a:t>
            </a:r>
            <a:endParaRPr lang="ko-KR" altLang="en-US" sz="1400" dirty="0"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1511" y="4872376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Device management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51667" y="4863089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Group management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148064" y="4856782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Protocol bridge/ Gateway </a:t>
            </a:r>
            <a:endParaRPr lang="ko-KR" altLang="en-US" sz="11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43808" y="3361869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Messaging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48208" y="3356992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Streaming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83568" y="3362422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Discovery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64288" y="1775479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a typeface="Arial Unicode MS" pitchFamily="50" charset="-127"/>
                <a:cs typeface="Arial Unicode MS" pitchFamily="50" charset="-127"/>
              </a:rPr>
              <a:t>Security</a:t>
            </a:r>
            <a:endParaRPr lang="ko-KR" altLang="en-US" sz="1200" dirty="0"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8231" y="1772817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ID &amp; Addressing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157323" y="1772817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CRUDN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843808" y="1772817"/>
            <a:ext cx="1296000" cy="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Resource model</a:t>
            </a:r>
            <a:endParaRPr lang="ko-KR" altLang="en-US" sz="1200" dirty="0">
              <a:solidFill>
                <a:schemeClr val="tx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496" y="2348880"/>
            <a:ext cx="1944216" cy="64807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ID &amp; Address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Identifier &amp; locator with resolution scheme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64288" y="2348880"/>
            <a:ext cx="1944216" cy="864096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Security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Authentication, &amp; Access control &amp; Encryption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39752" y="2362528"/>
            <a:ext cx="1944216" cy="64807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Resource management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Define resource &amp; management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788024" y="2362528"/>
            <a:ext cx="1944216" cy="64807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Create, Retrieve, Update, Delete &amp; Notification of Resource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716715" y="3933056"/>
            <a:ext cx="1944216" cy="659898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Messaging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Transfer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a message with control method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37894" y="3933056"/>
            <a:ext cx="1944216" cy="659898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Streaming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Deliver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data flow with </a:t>
            </a:r>
            <a:r>
              <a:rPr lang="en-US" altLang="ko-KR" sz="1200" dirty="0" err="1">
                <a:solidFill>
                  <a:sysClr val="windowText" lastClr="000000"/>
                </a:solidFill>
              </a:rPr>
              <a:t>QoS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constraints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9512" y="3944073"/>
            <a:ext cx="1944216" cy="64807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Discovery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Finding relevant device &amp; service information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496" y="5433398"/>
            <a:ext cx="1944216" cy="659898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Device management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Manage device capability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39752" y="5434207"/>
            <a:ext cx="1944216" cy="70643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Group management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Manage group &amp; collective group activity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60032" y="5434207"/>
            <a:ext cx="1944216" cy="706432"/>
          </a:xfrm>
          <a:prstGeom prst="rect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Protocol bridge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Intermediate or translate between different protocols 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81880" y="26308"/>
            <a:ext cx="8610600" cy="627038"/>
          </a:xfrm>
        </p:spPr>
        <p:txBody>
          <a:bodyPr/>
          <a:lstStyle/>
          <a:p>
            <a:r>
              <a:rPr lang="en-US" altLang="ko-KR" sz="3600" dirty="0"/>
              <a:t>OIC Framework – </a:t>
            </a:r>
            <a:r>
              <a:rPr lang="en-US" altLang="ko-KR" sz="3600" dirty="0" err="1"/>
              <a:t>IoT</a:t>
            </a:r>
            <a:r>
              <a:rPr lang="en-US" altLang="ko-KR" sz="3600" dirty="0"/>
              <a:t> Platform(?)</a:t>
            </a:r>
            <a:endParaRPr lang="ko-KR" altLang="en-US" sz="3600" dirty="0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0864" y="1916832"/>
            <a:ext cx="444425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직사각형 48"/>
          <p:cNvSpPr/>
          <p:nvPr/>
        </p:nvSpPr>
        <p:spPr>
          <a:xfrm>
            <a:off x="415484" y="1913617"/>
            <a:ext cx="1584174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mDNS</a:t>
            </a:r>
            <a:r>
              <a:rPr lang="en-US" altLang="ko-KR" sz="1200" dirty="0"/>
              <a:t>, DNS-SD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415482" y="3492385"/>
            <a:ext cx="1584176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TCP, UDP, DTN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415482" y="4275907"/>
            <a:ext cx="1584176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Homenet</a:t>
            </a:r>
            <a:r>
              <a:rPr lang="en-US" altLang="ko-KR" sz="1200" dirty="0"/>
              <a:t>, Anima</a:t>
            </a:r>
            <a:endParaRPr lang="ko-KR" altLang="en-US" sz="12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51520" y="1772816"/>
            <a:ext cx="1923883" cy="3715731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20" descr="https://encrypted-tbn2.gstatic.com/images?q=tbn:ANd9GcT4EtQs3rm90kDGVcXoLq7yy3-kiye6vgpGEBGDiA_EYSAUAEaFF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787" y="4720713"/>
            <a:ext cx="1049089" cy="629454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54" name="직사각형 53"/>
          <p:cNvSpPr/>
          <p:nvPr/>
        </p:nvSpPr>
        <p:spPr>
          <a:xfrm>
            <a:off x="415484" y="2296579"/>
            <a:ext cx="1584174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CoAP</a:t>
            </a:r>
            <a:r>
              <a:rPr lang="en-US" altLang="ko-KR" sz="1200" dirty="0"/>
              <a:t>, http</a:t>
            </a:r>
            <a:endParaRPr lang="ko-KR" altLang="en-US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415482" y="3884046"/>
            <a:ext cx="1584176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IPv6, 6lo, </a:t>
            </a:r>
            <a:r>
              <a:rPr lang="en-US" altLang="ko-KR" sz="1200" dirty="0" err="1"/>
              <a:t>geonet</a:t>
            </a:r>
            <a:endParaRPr lang="ko-KR" altLang="en-US" sz="1200" dirty="0"/>
          </a:p>
        </p:txBody>
      </p:sp>
      <p:sp>
        <p:nvSpPr>
          <p:cNvPr id="56" name="직사각형 55"/>
          <p:cNvSpPr/>
          <p:nvPr/>
        </p:nvSpPr>
        <p:spPr>
          <a:xfrm>
            <a:off x="415483" y="2686235"/>
            <a:ext cx="1584174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URI, UUID, IPv6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415482" y="3095911"/>
            <a:ext cx="1584175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IBE, DTLS/TLS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6651160" y="5576540"/>
            <a:ext cx="1872208" cy="4193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BT/ BLE, 802.15.4, 802.11p </a:t>
            </a:r>
            <a:endParaRPr lang="ko-KR" altLang="en-US" sz="12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6422436" y="5445224"/>
            <a:ext cx="2376264" cy="1296144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8" descr="http://infotooth.com/directory/wp-content/uploads/2001/06/Bluetoot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1160" y="6139904"/>
            <a:ext cx="432048" cy="432048"/>
          </a:xfrm>
          <a:prstGeom prst="rect">
            <a:avLst/>
          </a:prstGeom>
          <a:noFill/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70" y="6173812"/>
            <a:ext cx="444494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 descr="http://www.hughsnews.ca/wp-content/uploads/2011/01/ZigBee-Alliance-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5425" y="6211912"/>
            <a:ext cx="811051" cy="309821"/>
          </a:xfrm>
          <a:prstGeom prst="rect">
            <a:avLst/>
          </a:prstGeom>
          <a:noFill/>
        </p:spPr>
      </p:pic>
      <p:sp>
        <p:nvSpPr>
          <p:cNvPr id="63" name="모서리가 둥근 직사각형 62"/>
          <p:cNvSpPr/>
          <p:nvPr/>
        </p:nvSpPr>
        <p:spPr>
          <a:xfrm>
            <a:off x="7164288" y="1988840"/>
            <a:ext cx="1656184" cy="1296144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503120" y="2611512"/>
            <a:ext cx="1008112" cy="576064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400" b="1" dirty="0"/>
          </a:p>
        </p:txBody>
      </p:sp>
      <p:pic>
        <p:nvPicPr>
          <p:cNvPr id="65" name="Picture 12" descr="http://www.ebuzz.co.kr/static/news/news1/__icsFiles/afieldfile/2012/11/30/011_Pag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89552" y="2704728"/>
            <a:ext cx="648072" cy="386251"/>
          </a:xfrm>
          <a:prstGeom prst="rect">
            <a:avLst/>
          </a:prstGeom>
          <a:noFill/>
        </p:spPr>
      </p:pic>
      <p:sp>
        <p:nvSpPr>
          <p:cNvPr id="66" name="직사각형 65"/>
          <p:cNvSpPr/>
          <p:nvPr/>
        </p:nvSpPr>
        <p:spPr>
          <a:xfrm>
            <a:off x="7377958" y="2123429"/>
            <a:ext cx="1224136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oneM2M TS0001, ooo4</a:t>
            </a:r>
            <a:endParaRPr lang="ko-KR" altLang="en-US" sz="1200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153402" y="3547616"/>
            <a:ext cx="1706984" cy="1105520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381379" y="4239147"/>
            <a:ext cx="1303217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XMPP, MQTT</a:t>
            </a:r>
            <a:endParaRPr lang="ko-KR" altLang="en-US" sz="1200" dirty="0"/>
          </a:p>
        </p:txBody>
      </p:sp>
      <p:pic>
        <p:nvPicPr>
          <p:cNvPr id="69" name="Picture 8" descr="http://brokenbulb.site40.net/blog/wp-content/uploads/2013/02/xmpp-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79327" y="3743719"/>
            <a:ext cx="350139" cy="360040"/>
          </a:xfrm>
          <a:prstGeom prst="rect">
            <a:avLst/>
          </a:prstGeom>
          <a:noFill/>
        </p:spPr>
      </p:pic>
      <p:pic>
        <p:nvPicPr>
          <p:cNvPr id="70" name="Picture 10" descr="https://d9db56472fd41226d193-1e5e0d4b7948acaf6080b0dce0b35ed5.ssl.cf1.rackcdn.com/spectools/images/oasis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73481" y="3781819"/>
            <a:ext cx="829067" cy="216024"/>
          </a:xfrm>
          <a:prstGeom prst="rect">
            <a:avLst/>
          </a:prstGeom>
          <a:noFill/>
        </p:spPr>
      </p:pic>
      <p:sp>
        <p:nvSpPr>
          <p:cNvPr id="71" name="모서리가 둥근 직사각형 70"/>
          <p:cNvSpPr/>
          <p:nvPr/>
        </p:nvSpPr>
        <p:spPr>
          <a:xfrm>
            <a:off x="4139952" y="836712"/>
            <a:ext cx="2592288" cy="792088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283968" y="1109129"/>
            <a:ext cx="1190659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Smart Object</a:t>
            </a:r>
            <a:endParaRPr lang="ko-KR" altLang="en-US" sz="1200" dirty="0"/>
          </a:p>
        </p:txBody>
      </p:sp>
      <p:sp>
        <p:nvSpPr>
          <p:cNvPr id="299012" name="AutoShape 4" descr="Image result for ips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9014" name="AutoShape 6" descr="Image result for ips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99015" name="Picture 7" descr="C:\160101\0 fremont\다운로드 (1)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24129" y="1047195"/>
            <a:ext cx="720080" cy="407166"/>
          </a:xfrm>
          <a:prstGeom prst="rect">
            <a:avLst/>
          </a:prstGeom>
          <a:noFill/>
        </p:spPr>
      </p:pic>
    </p:spTree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81880" y="26308"/>
            <a:ext cx="8610600" cy="627038"/>
          </a:xfrm>
        </p:spPr>
        <p:txBody>
          <a:bodyPr/>
          <a:lstStyle/>
          <a:p>
            <a:r>
              <a:rPr lang="en-US" altLang="ko-KR" sz="3600" dirty="0"/>
              <a:t>OIC Framework – </a:t>
            </a:r>
            <a:r>
              <a:rPr lang="en-US" altLang="ko-KR" sz="3600" dirty="0" err="1"/>
              <a:t>IoT</a:t>
            </a:r>
            <a:r>
              <a:rPr lang="en-US" altLang="ko-KR" sz="3600" dirty="0"/>
              <a:t> Platform(?)</a:t>
            </a:r>
            <a:endParaRPr lang="ko-KR" altLang="en-US" sz="3600" dirty="0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0864" y="1916832"/>
            <a:ext cx="444425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직사각형 48"/>
          <p:cNvSpPr/>
          <p:nvPr/>
        </p:nvSpPr>
        <p:spPr>
          <a:xfrm>
            <a:off x="415484" y="1913617"/>
            <a:ext cx="1584174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mDNS</a:t>
            </a:r>
            <a:r>
              <a:rPr lang="en-US" altLang="ko-KR" sz="1200" dirty="0"/>
              <a:t>, DNS-SD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415482" y="3492385"/>
            <a:ext cx="1584176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TCP, UDP, DTN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415482" y="4275907"/>
            <a:ext cx="1584176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Homenet</a:t>
            </a:r>
            <a:r>
              <a:rPr lang="en-US" altLang="ko-KR" sz="1200" dirty="0"/>
              <a:t>, Anima</a:t>
            </a:r>
            <a:endParaRPr lang="ko-KR" altLang="en-US" sz="12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51520" y="1772816"/>
            <a:ext cx="1923883" cy="3715731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20" descr="https://encrypted-tbn2.gstatic.com/images?q=tbn:ANd9GcT4EtQs3rm90kDGVcXoLq7yy3-kiye6vgpGEBGDiA_EYSAUAEaFFQ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5787" y="4720713"/>
            <a:ext cx="1049089" cy="629454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54" name="직사각형 53"/>
          <p:cNvSpPr/>
          <p:nvPr/>
        </p:nvSpPr>
        <p:spPr>
          <a:xfrm>
            <a:off x="415484" y="2296579"/>
            <a:ext cx="1584174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CoAP</a:t>
            </a:r>
            <a:r>
              <a:rPr lang="en-US" altLang="ko-KR" sz="1200" dirty="0"/>
              <a:t>, http</a:t>
            </a:r>
            <a:endParaRPr lang="ko-KR" altLang="en-US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415482" y="3884046"/>
            <a:ext cx="1584176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IPv6, 6lo, </a:t>
            </a:r>
            <a:r>
              <a:rPr lang="en-US" altLang="ko-KR" sz="1200" dirty="0" err="1"/>
              <a:t>geonet</a:t>
            </a:r>
            <a:endParaRPr lang="ko-KR" altLang="en-US" sz="1200" dirty="0"/>
          </a:p>
        </p:txBody>
      </p:sp>
      <p:sp>
        <p:nvSpPr>
          <p:cNvPr id="56" name="직사각형 55"/>
          <p:cNvSpPr/>
          <p:nvPr/>
        </p:nvSpPr>
        <p:spPr>
          <a:xfrm>
            <a:off x="415483" y="2686235"/>
            <a:ext cx="1584174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URI, UUID, IPv6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415482" y="3095911"/>
            <a:ext cx="1584175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IBE, DTLS/TLS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6651160" y="5576540"/>
            <a:ext cx="1872208" cy="4193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BT/ BLE, 802.15.4, 802.11p </a:t>
            </a:r>
            <a:endParaRPr lang="ko-KR" altLang="en-US" sz="12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6422436" y="5445224"/>
            <a:ext cx="2376264" cy="1296144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8" descr="http://infotooth.com/directory/wp-content/uploads/2001/06/Bluetooth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651160" y="6139904"/>
            <a:ext cx="432048" cy="432048"/>
          </a:xfrm>
          <a:prstGeom prst="rect">
            <a:avLst/>
          </a:prstGeom>
          <a:noFill/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70" y="6173812"/>
            <a:ext cx="444494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 descr="http://www.hughsnews.ca/wp-content/uploads/2011/01/ZigBee-Alliance-Logo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95425" y="6211912"/>
            <a:ext cx="811051" cy="309821"/>
          </a:xfrm>
          <a:prstGeom prst="rect">
            <a:avLst/>
          </a:prstGeom>
          <a:noFill/>
        </p:spPr>
      </p:pic>
      <p:sp>
        <p:nvSpPr>
          <p:cNvPr id="63" name="모서리가 둥근 직사각형 62"/>
          <p:cNvSpPr/>
          <p:nvPr/>
        </p:nvSpPr>
        <p:spPr>
          <a:xfrm>
            <a:off x="7164288" y="1988840"/>
            <a:ext cx="1656184" cy="1296144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503120" y="2611512"/>
            <a:ext cx="1008112" cy="576064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400" b="1" dirty="0"/>
          </a:p>
        </p:txBody>
      </p:sp>
      <p:pic>
        <p:nvPicPr>
          <p:cNvPr id="65" name="Picture 12" descr="http://www.ebuzz.co.kr/static/news/news1/__icsFiles/afieldfile/2012/11/30/011_Page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89552" y="2704728"/>
            <a:ext cx="648072" cy="386251"/>
          </a:xfrm>
          <a:prstGeom prst="rect">
            <a:avLst/>
          </a:prstGeom>
          <a:noFill/>
        </p:spPr>
      </p:pic>
      <p:sp>
        <p:nvSpPr>
          <p:cNvPr id="66" name="직사각형 65"/>
          <p:cNvSpPr/>
          <p:nvPr/>
        </p:nvSpPr>
        <p:spPr>
          <a:xfrm>
            <a:off x="7377958" y="2123429"/>
            <a:ext cx="1224136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oneM2M TS0001, ooo4</a:t>
            </a:r>
            <a:endParaRPr lang="ko-KR" altLang="en-US" sz="1200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153402" y="3547616"/>
            <a:ext cx="1706984" cy="1105520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381379" y="4239147"/>
            <a:ext cx="1303217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XMPP, MQTT</a:t>
            </a:r>
            <a:endParaRPr lang="ko-KR" altLang="en-US" sz="1200" dirty="0"/>
          </a:p>
        </p:txBody>
      </p:sp>
      <p:pic>
        <p:nvPicPr>
          <p:cNvPr id="69" name="Picture 8" descr="http://brokenbulb.site40.net/blog/wp-content/uploads/2013/02/xmpp-logo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379327" y="3743719"/>
            <a:ext cx="350139" cy="360040"/>
          </a:xfrm>
          <a:prstGeom prst="rect">
            <a:avLst/>
          </a:prstGeom>
          <a:noFill/>
        </p:spPr>
      </p:pic>
      <p:pic>
        <p:nvPicPr>
          <p:cNvPr id="70" name="Picture 10" descr="https://d9db56472fd41226d193-1e5e0d4b7948acaf6080b0dce0b35ed5.ssl.cf1.rackcdn.com/spectools/images/oasis.gif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873481" y="3781819"/>
            <a:ext cx="829067" cy="216024"/>
          </a:xfrm>
          <a:prstGeom prst="rect">
            <a:avLst/>
          </a:prstGeom>
          <a:noFill/>
        </p:spPr>
      </p:pic>
      <p:sp>
        <p:nvSpPr>
          <p:cNvPr id="71" name="모서리가 둥근 직사각형 70"/>
          <p:cNvSpPr/>
          <p:nvPr/>
        </p:nvSpPr>
        <p:spPr>
          <a:xfrm>
            <a:off x="4139952" y="836712"/>
            <a:ext cx="2592288" cy="792088"/>
          </a:xfrm>
          <a:prstGeom prst="roundRect">
            <a:avLst>
              <a:gd name="adj" fmla="val 3754"/>
            </a:avLst>
          </a:prstGeom>
          <a:noFill/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283968" y="1109129"/>
            <a:ext cx="1190659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Smart Object</a:t>
            </a:r>
            <a:endParaRPr lang="ko-KR" altLang="en-US" sz="1200" dirty="0"/>
          </a:p>
        </p:txBody>
      </p:sp>
      <p:sp>
        <p:nvSpPr>
          <p:cNvPr id="299012" name="AutoShape 4" descr="Image result for ips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9014" name="AutoShape 6" descr="Image result for ipso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99015" name="Picture 7" descr="C:\160101\0 fremont\다운로드 (1)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724129" y="1047195"/>
            <a:ext cx="720080" cy="407166"/>
          </a:xfrm>
          <a:prstGeom prst="rect">
            <a:avLst/>
          </a:prstGeom>
          <a:noFill/>
        </p:spPr>
      </p:pic>
      <p:sp>
        <p:nvSpPr>
          <p:cNvPr id="31" name="Line 3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 flipV="1">
            <a:off x="1907704" y="4437112"/>
            <a:ext cx="720080" cy="216024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32" name="Line 3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 flipV="1">
            <a:off x="5796136" y="5157192"/>
            <a:ext cx="936104" cy="576064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33" name="Line 3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4572000" y="3356992"/>
            <a:ext cx="2880320" cy="1008112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34" name="Line 3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4499992" y="2348880"/>
            <a:ext cx="2880320" cy="648072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35" name="Line 3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4067944" y="1340768"/>
            <a:ext cx="864096" cy="72008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36" name="Line 3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 flipV="1">
            <a:off x="1907704" y="4036098"/>
            <a:ext cx="1728192" cy="54503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37" name="Line 35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 flipV="1">
            <a:off x="1907704" y="3645024"/>
            <a:ext cx="1368152" cy="432048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38" name="Line 35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 flipV="1">
            <a:off x="1907704" y="2842862"/>
            <a:ext cx="1080120" cy="15409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39" name="Line 35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 flipV="1">
            <a:off x="1907704" y="2335424"/>
            <a:ext cx="2016224" cy="877551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40" name="Line 3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 flipV="1">
            <a:off x="1907704" y="2056519"/>
            <a:ext cx="1008112" cy="1300472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  <p:sp>
        <p:nvSpPr>
          <p:cNvPr id="41" name="Line 35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>
            <a:off x="1907704" y="2996951"/>
            <a:ext cx="4032448" cy="288031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l" eaLnBrk="1" hangingPunct="1"/>
            <a:endParaRPr lang="en-US" sz="1800" b="1" i="0" dirty="0">
              <a:solidFill>
                <a:srgbClr val="000000"/>
              </a:solidFill>
              <a:latin typeface="Arial" pitchFamily="34" charset="0"/>
              <a:cs typeface="+mn-cs"/>
            </a:endParaRPr>
          </a:p>
        </p:txBody>
      </p:sp>
    </p:spTree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OIC specification summary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87600"/>
              </p:ext>
            </p:extLst>
          </p:nvPr>
        </p:nvGraphicFramePr>
        <p:xfrm>
          <a:off x="108398" y="768530"/>
          <a:ext cx="8930098" cy="6035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1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5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Spec items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Summary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Issues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24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&amp; Addressing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Entity to identify: Resource, Device, App, User?</a:t>
                      </a: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Define entities to identify </a:t>
                      </a: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Define ID per entity</a:t>
                      </a: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Identifier format: URI (URN+URL)</a:t>
                      </a: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Present a resolution scheme</a:t>
                      </a: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IDs per an entity: UUID &amp; URI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ID format: UUID, URI = &lt;host&gt;/</a:t>
                      </a:r>
                      <a:r>
                        <a:rPr lang="en-US" altLang="ko-KR" sz="1200" baseline="0" dirty="0" err="1">
                          <a:solidFill>
                            <a:sysClr val="windowText" lastClr="000000"/>
                          </a:solidFill>
                        </a:rPr>
                        <a:t>datapath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/?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Resolution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scheme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264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Resource model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Resource terms: attributes,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interface…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Clarify resource terms &amp; rules</a:t>
                      </a: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Common resource &amp; attributes</a:t>
                      </a: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Align with existing resource standard (oneM2M)</a:t>
                      </a: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Resource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format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98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Common resource &amp; attributes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endParaRPr lang="en-US" altLang="ko-KR" sz="12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03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CRUDN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Generic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Request &amp; Response format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Parameters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for REQ &amp; RES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Generic procedure (Notification)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03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CRUDN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procedures with Request &amp; Response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540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Discovery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Local: </a:t>
                      </a:r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mDNS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or </a:t>
                      </a:r>
                      <a:r>
                        <a:rPr lang="en-US" altLang="ko-KR" sz="1200" baseline="0" dirty="0" err="1">
                          <a:solidFill>
                            <a:sysClr val="windowText" lastClr="000000"/>
                          </a:solidFill>
                        </a:rPr>
                        <a:t>CoAP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based 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Multiprotocol: </a:t>
                      </a:r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mDNS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vs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CoAP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discovery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Advance remote discovery 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Define a registration standard</a:t>
                      </a: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Term: Search &amp; Advertisement (?)</a:t>
                      </a: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Remote: TBD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8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Registration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89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Unsolicited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(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Search &amp; Advertisement) 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2668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Messaging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CoAP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HTTP,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MQTT,XMPP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romanLcParenR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REST transaction with MQTT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romanLcParenR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Multi-protocol: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ysClr val="windowText" lastClr="000000"/>
                          </a:solidFill>
                        </a:rPr>
                        <a:t>CoAP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&amp; MQTT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CoAP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over BT/ BLE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0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Non-IP support (</a:t>
                      </a:r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CoAP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over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BT./BLE)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Streaming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Uni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-directional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streaming(?)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TBD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Streaming with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REST model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78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Device mgmt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AutoNum type="romanLcParenR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On boarding, ii) configuration, iii) device monitoring &amp; iv) diagnostics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OMA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LWM2M? </a:t>
                      </a:r>
                    </a:p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Resource model conflict? </a:t>
                      </a: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4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Group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mgmt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Collection with collective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action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Align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with open source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Protocol bridge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CoAP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to </a:t>
                      </a:r>
                      <a:r>
                        <a:rPr lang="en-US" altLang="ko-KR" sz="1200" dirty="0" err="1">
                          <a:solidFill>
                            <a:sysClr val="windowText" lastClr="000000"/>
                          </a:solidFill>
                        </a:rPr>
                        <a:t>Foo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bridge(?)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AutoNum type="romanLcParenR"/>
                      </a:pP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Align with open source &amp; ii) spec item?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3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Security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Provisioning, Authentication, Access Control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romanLcParenR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Align with ID &amp; Addressing</a:t>
                      </a:r>
                    </a:p>
                  </a:txBody>
                  <a:tcPr marL="121618" marR="1216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(tentative) OIC protocol stack 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690488" y="1052736"/>
            <a:ext cx="164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Device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6728" y="1556792"/>
          <a:ext cx="5112568" cy="172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008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7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REST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HTTP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MQTT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XMPP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DDS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RTP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CoAP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mDNS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SSDP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3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TCP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UDP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58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IPv4/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IPv6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37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L2 Connectivity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34016" y="407566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Thin device (IP)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54184" y="4579723"/>
          <a:ext cx="3185768" cy="172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0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REST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CoAP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mDNS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SSDP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MQTT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3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UDP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5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IPv4/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IPv6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L2 Connectivity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0076" y="4075667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Thinner device (non-IP)</a:t>
            </a:r>
            <a:endParaRPr lang="ko-KR" altLang="en-US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562696" y="4579723"/>
          <a:ext cx="2753720" cy="172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0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APP Profile + (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CoAP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GAP, GATT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L2CAP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Link Layer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BT Baseband + RF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706712" y="1556792"/>
          <a:ext cx="2753720" cy="172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0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APP Profile + (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CoAP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GAP, GATT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L2CAP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Link Layer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BT Baseband + RF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652120" y="1484784"/>
            <a:ext cx="2880320" cy="18722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94456" y="4509120"/>
            <a:ext cx="2880320" cy="18722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(tentative) OIC protocol stack 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690488" y="1052736"/>
            <a:ext cx="164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Smart Device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6728" y="1556792"/>
          <a:ext cx="5112568" cy="172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0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008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7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REST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HTTP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MQTT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XMPP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DDS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RTP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CoAP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mDNS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SSDP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3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TCP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UDP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58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IPv4/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IPv6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37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L2 Connectivity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34016" y="407566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Thin device (IP)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54184" y="4579723"/>
          <a:ext cx="3185768" cy="172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00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REST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CoAP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mDNS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SSDP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MQTT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3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UDP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5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IPv4/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IPv6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L2 Connectivity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0076" y="4075667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Thinner device (non-IP)</a:t>
            </a:r>
            <a:endParaRPr lang="ko-KR" altLang="en-US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562696" y="4579723"/>
          <a:ext cx="2753720" cy="172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0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APP Profile + (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CoAP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GAP, GATT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L2CAP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Link Layer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BT Baseband + RF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706712" y="1556792"/>
          <a:ext cx="2753720" cy="172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0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APP Profile + (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CoAP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GAP, GATT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L2CAP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Link Layer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BT Baseband + RF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652120" y="1484784"/>
            <a:ext cx="2880320" cy="18722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94456" y="4509120"/>
            <a:ext cx="2880320" cy="18722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3023" y="60324"/>
            <a:ext cx="8229600" cy="58259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</p:spTree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Network Architecture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4343400"/>
          </a:xfrm>
        </p:spPr>
        <p:txBody>
          <a:bodyPr/>
          <a:lstStyle/>
          <a:p>
            <a:r>
              <a:rPr lang="en-US" altLang="ko-KR"/>
              <a:t>“A set of principles and basic mechanisms that guide network engineering.”</a:t>
            </a:r>
          </a:p>
          <a:p>
            <a:pPr lvl="1"/>
            <a:r>
              <a:rPr lang="en-US" altLang="ko-KR"/>
              <a:t>Boundaries fuzzy: bounded from “above” by requirements and from “below” by engineering.</a:t>
            </a:r>
          </a:p>
          <a:p>
            <a:pPr lvl="1"/>
            <a:r>
              <a:rPr lang="en-US" altLang="ko-KR"/>
              <a:t>Even fuzzier: boundary between architecture and mechanism.</a:t>
            </a:r>
          </a:p>
          <a:p>
            <a:endParaRPr lang="en-US" altLang="ko-KR"/>
          </a:p>
          <a:p>
            <a:r>
              <a:rPr lang="en-US" altLang="ko-KR"/>
              <a:t>Historically, informal architectural ideas guided design of the Internet protocols, but the architecture was formalized later...</a:t>
            </a:r>
          </a:p>
          <a:p>
            <a:pPr lvl="1"/>
            <a:r>
              <a:rPr lang="en-US" altLang="ko-KR" i="1"/>
              <a:t>“The Design Philosophy of the DARPA Internet Protocols”, </a:t>
            </a:r>
            <a:r>
              <a:rPr lang="en-US" altLang="ko-KR"/>
              <a:t>David D. Clark, SIGCOMM ‘88, p.106.</a:t>
            </a:r>
          </a:p>
          <a:p>
            <a:pPr lvl="1"/>
            <a:endParaRPr lang="en-US" altLang="ko-KR"/>
          </a:p>
          <a:p>
            <a:pPr lvl="1"/>
            <a:endParaRPr lang="ko-KR" altLang="ko-K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622" name="Picture 6" descr="firenze_23-02-10-35-789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9963" y="3960813"/>
            <a:ext cx="3600450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562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5557838" y="3262313"/>
            <a:ext cx="2563812" cy="39608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1135626" name="Picture 10" descr="notredam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1088" y="1225550"/>
            <a:ext cx="3241675" cy="242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5627" name="Picture 11" descr="parten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9963" y="1303338"/>
            <a:ext cx="3598862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Rectangle 1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sz="3600"/>
              <a:t>Architecture, a conceptual metaphor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Network Architecture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4343400"/>
          </a:xfrm>
        </p:spPr>
        <p:txBody>
          <a:bodyPr/>
          <a:lstStyle/>
          <a:p>
            <a:r>
              <a:rPr lang="en-US" altLang="ko-KR"/>
              <a:t>What </a:t>
            </a:r>
            <a:r>
              <a:rPr lang="en-US" altLang="ko-KR" i="1"/>
              <a:t>entities </a:t>
            </a:r>
            <a:r>
              <a:rPr lang="en-US" altLang="ko-KR"/>
              <a:t>are named, and how?</a:t>
            </a:r>
          </a:p>
          <a:p>
            <a:r>
              <a:rPr lang="en-US" altLang="ko-KR"/>
              <a:t>How do </a:t>
            </a:r>
            <a:r>
              <a:rPr lang="en-US" altLang="ko-KR" i="1"/>
              <a:t>naming</a:t>
            </a:r>
            <a:r>
              <a:rPr lang="en-US" altLang="ko-KR"/>
              <a:t>, </a:t>
            </a:r>
            <a:r>
              <a:rPr lang="en-US" altLang="ko-KR" i="1"/>
              <a:t>addressing</a:t>
            </a:r>
            <a:r>
              <a:rPr lang="en-US" altLang="ko-KR"/>
              <a:t>, and routing inter-relate?</a:t>
            </a:r>
          </a:p>
          <a:p>
            <a:r>
              <a:rPr lang="en-US" altLang="ko-KR"/>
              <a:t>Where &amp; how is </a:t>
            </a:r>
            <a:r>
              <a:rPr lang="en-US" altLang="ko-KR" i="1"/>
              <a:t>state </a:t>
            </a:r>
            <a:r>
              <a:rPr lang="en-US" altLang="ko-KR"/>
              <a:t>installed and removed?</a:t>
            </a:r>
          </a:p>
          <a:p>
            <a:r>
              <a:rPr lang="en-US" altLang="ko-KR"/>
              <a:t>How are functions </a:t>
            </a:r>
            <a:r>
              <a:rPr lang="en-US" altLang="ko-KR" i="1"/>
              <a:t>modularized?</a:t>
            </a:r>
          </a:p>
          <a:p>
            <a:r>
              <a:rPr lang="en-US" altLang="ko-KR"/>
              <a:t>How are </a:t>
            </a:r>
            <a:r>
              <a:rPr lang="en-US" altLang="ko-KR" i="1"/>
              <a:t>resources </a:t>
            </a:r>
            <a:r>
              <a:rPr lang="en-US" altLang="ko-KR"/>
              <a:t>allocated?</a:t>
            </a:r>
          </a:p>
          <a:p>
            <a:r>
              <a:rPr lang="en-US" altLang="ko-KR"/>
              <a:t>How are security </a:t>
            </a:r>
            <a:r>
              <a:rPr lang="en-US" altLang="ko-KR" i="1"/>
              <a:t>boundaries </a:t>
            </a:r>
            <a:r>
              <a:rPr lang="en-US" altLang="ko-KR"/>
              <a:t>drawn and enforced?</a:t>
            </a:r>
          </a:p>
          <a:p>
            <a:pPr lvl="1"/>
            <a:endParaRPr lang="ko-KR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3023" y="60324"/>
            <a:ext cx="8229600" cy="58259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dirty="0"/>
              <a:t>Internet</a:t>
            </a:r>
            <a:endParaRPr lang="ko-KR" altLang="en-US" dirty="0"/>
          </a:p>
        </p:txBody>
      </p:sp>
      <p:sp>
        <p:nvSpPr>
          <p:cNvPr id="123928" name="AutoShape 24" descr="data:image/jpeg;base64,/9j/4AAQSkZJRgABAQAAAQABAAD/2wCEAAkGBhQPEBQTEBIQEBAQEBEWFRATEBAQEBARFBIVFRYQFRIYGyYfFxkjGRMeHzAhIycpODAsFR4xNTEqNSYrLDUBCQoKDgwOGg8PGiwlHhwsKTUxKSopLCkpLCwqKSksKSwsKSkpKSwpNSwpLCwpLCksKS8tLCkpLSwsKS0pLCksKf/AABEIAOAA4AMBIgACEQEDEQH/xAAcAAEAAgMBAQEAAAAAAAAAAAAABQYDBAcCAQj/xABSEAABAwIDAwUJCgkJCQAAAAABAAIDBBEFEiEGBzETIkFRYTI1VHF0gbGy0RQWJXKRk6GzwdIjJEJSVWJzkvAVFzM0gpSiwuEIQ1NjZXWDw8T/xAAZAQEBAQEBAQAAAAAAAAAAAAAAAQQCAwX/xAAfEQEBAAICAwEBAQAAAAAAAAAAAQIRA0ESITEEsZH/2gAMAwEAAhEDEQA/AO4oiICIiAiIgKN2kxoUNJNUuYZBBE5+QGxdYcL9HjUkqxvOPwPXeSyehBYKCrE0UcjQQ2WNjwDa4DmhwBt06rOo7Zz+p03k0H1bVIoCIiAiIgIiICIiAiIgIiICIiAiIgIiICIiAiIgIiICq+8/vPW+SyehWhVLerLlwer/AF4sg8byAPSrBO7O/wBTpvJoPq2qQUZszIHUVMRwNND9W1SagIiICIiAiIgIiICIiAiIgIiICIiAiIgIiICIiAiIgKh76KjLhZb/AMWeFv7ruU9DFfFzDfxLalpm9dQ937sLx/nXWP1L8WrdtIXYRREm5NLFr4hZWVU/dI4nB6a/Q14HiD3AD5FcFyoiIgIiICIiAiIgIiICIiAiIgIiICIiAiIgIiICIiAuV7+nfgaUfrzn5GNH2rqi5Nv7dzKQdfuk/JyPtXWP1KtW6YfA9L2xk/K46q3qp7qxbB6P9g37VanvDQSSAACSSbAAcSSuVekUaNpKXwql+fi9q+++Kl8Kpvn4vagkUUf74qbwmm+fi9qe+Gm8Jpvn4vagkEUf74abwmm+fi9q+++Cm8Jpvn4vag30Wh/L1P4RT/PR+1bVPVMlbmjeyRpvzmODmm3HUaIMqIiAiIgIiICIiAiIgIiICIiAiIgLkW/060Y/UrPTTe1ddXH9/wCNaI9AjrdejV1Ku8Pv+/xKvG7BtsHovJmL1vL7z13kkvqr5uy7z0PksfoX3eX3nrvJJfVXCuATtfi1RFHT00UcgjeBG0xta5oscoIY0BjQLNBuecbkqT/mlxDwZh/8kS97qh8LQ/El9RVnavaisZiFY1lZVsY2sqQ1ramZrWtEzgGgB1gAOhX4LCd0tf4I39+H2rx/NLX+Bt/eg9qpvvurfDq3+9T/AHk999d4dXf3uf7ybFwO6ev8CH70H3l5O6mv8C/xU/3lBYZi2I1EU8ja+tDaWMPePdc5cQSQLDNwuLE9Fwt7ksZFG6tkq62GmAblfLWzxumzGwEbC67vouOCbHup2ZnwuWCaro2hnK81jzERK5rSS3m5rEd0Li1wF1zcjVtlirXMYImmsbZgy8eQju8hoDQ42ucoA9KpW1FS+bA8MfK98sjuWJke4veTktcuOpNirHuGxGKOnq2vljY/3Sx2Vz2tOUwtAcAei7SP7JSzsddReIpmvF2uDh1tII+UL2oCIiAiIgIiICIiAiIgIiICIiAuQf7QQJbSABx5lVq1rnWu6m6guvorLpLNuCP3h4lh7IoDSOpBFBEGxCEyMDcujjYGxPEgkHsCx1e8XEK2lqoZ4g+F1DMXvbA6LkxZv4Uk9Av3PE3C7+q1vL7z13kkvqqK4tunPwrF8SX1VUdo8Hmmr618cbnM/lCrZmu0DOHSyZbk8cjHHzK27pe+0X7Ob1Qo+TaqClqq6OdkjiMVq5W5WRva7NFVU+V2Zwy2ModfXgeCtFGrqJ8EhjlaY5G5btNrjM0OH0OB86lcMwE5S+oYWRuha9j3OyNyuJAeHA6A24kHxFXV28+kdKxxZOSI5A2R9PCXU2aOmaGNa2Ucq3NA91yWn8JbrWGl3lUgdnfDKeYxnJiGEMY1tQ95dGC82GSTRvQW2vbVQR+x20lJg75TLD7qncHN5TMcohfkJiMOrS7m349Nu1ZNtN5Es55PkaO3JnLUXfVPySAasfKSWcNRbo7Fs0e8anhEUTWyvp4mUkZzUtOHSMjjnZUG2YkZy6I90e46FzYIOuY93gwvxTeoFQJYgbXFxm6mno7R2K/4/wB4MK+LN6rVm3XbvIMVjnkqJJ28jM1jWROawG8bXFziQSTzrdFrdN9OukSu5apqnDkoonikbUvc+o5ZrYo7RMJphTZSXEkh2YEDnnqse0qJ2Z2Zhw2DkKcODMznEveXuc53Elx8SllyoiIgIiICIiAiIgIiICIiAiIgIiICrW8rvRXeSS+qrKq1vK70V3kkvqoOKbpD8LxfsZ/Q1UPa/vjWeW1P1z1e90PfeL9hP/kVE2u74VnltT9c9WjBh1GJWS80OeMgaS/IGkk3J6De2XXpcFIw7HyEX5WAG5GXlBfpsfo+kdaxU+08jcztc5BADX5YQ0tDcphtY9fRqt5u0TLO/DVWV2ga5kbpGtyvs5rwQO6y6W4HpIuIILEKPkXlmeOSw7phu2/SPHotZT+KYxFVZOWkqTyYcRaKI859i4XLhfUcbeYqBda5te19L8bdF0HWtoT8A4V8WX1GrFu026OGS5JNaSeVxltG58rXCEBrmhtyRzQLW6b9C97Sn4Cwj4svqNU9uIwOKV09RI3NNTTNbE7MbMD4RmOXhm1tfq8666R2GhrBNG2RoeGvFwHsdG8djmOALT2ELOvDXa284+3+O0L2uVEREBERAREQEREBERAREQEREBERAVa3ld6K7ySX1VZVp4vhbKunlgluY543MdY2OVwsbHoKD84bN1UmC18c9VBIfwMtomviDzmy3vzrNLdLtNiLhStRtdhEr3Pfg8jnyOc5zjLDdznG5J53SSug1+5OnqMvK1le/k25W60gs3Tqg14DU8bKrbcboabDqGSoiqKx8kZjDWP9zuY4veG2dZjSBrxBNuo8FRCjaTBv0LJ85D95fffJg36Fk+cg+8oDY7BY66uhppnSxMmLhmiyOfcRueO6FgOYdbHxa3Gvj9A2mqp4Yy+RkM8kbXvLWPdkNruDQRx0uONr2F7K6Fn98mDfoWT5yD7ye+TBv0LJ85B95ae0GykNNhVJXRSzvdVTNY+OURMjYDHI85coJFjHYEuNwmw+x7a6q5CsFXSNMZcxwY2PM4EDIXSs0vfQAEmx4Kehm2l2jjxOOkpKGklgEEkmSJz4yHB0fcgg6AAFxJ4AdivG4+E00NdyoyZaqME6Ob/QMOhaTcWIN+0Lag3EUsbmvZV4g1zHAhwfTXBHD/cq5bMbLx4fG9sb5ZXTSmSSWVzS97y1rR3LQ0ANaAAANAmxs01QZpc7QRCyNzQ5zS0yPe5pu0EA5WhnHpz6cNZBEUBERAREQEREBERAREQEREBERAREQEREBVfeZRiXCqkEkZYw8EW7pjg4X7LhWhQO3feyr0v+LSaf2VZ9HE90lCJMYhzE/gY55W2sLua0RgHstMfkC1N4eGCDEqtrdGmcyAcTeVrZXa/Hc7zKU3NuvjIJ6aWp83OiK8b4hbEZ9QOYw8Ojk/8ARddouWMxU9JhOEiVxzR1NHJG1xBzF3Nke7TuWNnLujUNUhilNnGWwvqCSAQOvxqG3m00T8JpHOL+WZBTtFgTEY5ORD2ydHQC3gbjquvGxm0nuynyPP4xThrJNe7FiGzDsOUg9RB7CsvNjbjuNf58pLq9prDtpnwvEbXE2Osbzma0ePiL9FlecPxFs7bt0Itdp7pv+naua4thz3WfEW526OBB1ZfR46y3XTpB6La72FVDhYtc644PB1A6z0WPUvDj5rPrRy8Ey+Ojoo/CcT5UWdo9o1twcPzgpBbZZZuPnZY3G6oiIqgiIgIiICIiAiIgIiICIiAiIgIiIC8SxB7S1wDmuBBaeBaRYg+Ze0Qck3DUTQa52UZo52Qtd1RhpOQdl9fkTe/h0ZxLCrsafdU4jmuP6WJtTStDHdmWZ4/tlb25SMNOKNHBuJytF+Nm6D0L1vPgEmK4I03t7ondpxuyWkePpauuxLbdYUZ4ZYgYmR8lmu+Mu1FyMgBAu3INei40XLdisUbBGXkZS9zjqLZw0Dm36SL2t29q79X4eyeMskaHNcD4wbWuOorguwtPnooy/nDO/Q8C7Kwl30+lZ+WaxumnhylykvUdKFjYjpAI69RdYrWFmgDW+gtx4rxhxvE235Iy8fzTZbJjWLOa9xtwu/TewKXLM2/5Qc35Rf7FalRoZsj2OOmV7T5ri/0K8rV+e7xsY/0zWUoiItLKIiICIiAiIgIiICIiAiIgIiICIiAiIg5puc0mxcdAxSY/43j/ACrLvD1xjBR/zKo/TTn7Fh3Pn8Zxgf8AUpD8ssw+xZdvz8N4KP16r0RH7F12OjriW7bDuWwdrxpyNU4Otxcx8UJ49jiPNddtXK9wDBJhc7XatNUW27DS0/tXFm5p1jl43aTo+Zzeg8B0C3Qtkv1XqeiLXFru6aePXbg7z8VifoVjs9arbL72+TC4P8aK4YRVcrCx3TlsfG3Q+hVIC3nUls9iQidyT9GvddjugOPFh8fR237Fzw5eOer2c888NzpZ0RFvYBERAREQEREBERAREQEREBERAREQERaGPSFtJUFpLXNp5iHAkOBEbiCCOBQUHc+fxrGP+4P+uqFk287/AGDeOq9DFWNxRtWzAaNNILtGgOV7ctx2ZjbxnrUdvrqXDFZCHOBio4XRkOIMbgZXBzD+SczQbjpAKvY/QK5b/s897ZvLP/lplbNvapzcHq3sc5r/AHG8hzSWuBLOII4cVQdw0hFRWMBIjEVO4MB5gdmlbmDeF8rQL9TR1IOo4xhvKDOzu2jUfnt6vGOhVo6/x9CvCisYwnOM7BzwNQPyx7V5Z4b9x7YcmvVVl7fOsbhmBDgC0ixB1BHiWwWXWIwErJyY7jXx5aqWwPHspEUxu02DJSdfiPPoPyqzKk09EXaWVuoWkMAOth0r34MsrNVm58cZdxsIiLQziIiAiIgIiICIiAiIgIiICIiAo7aM2o6nyaf6tykV4liD2lrgHNcCC0i4IIsQQg4puNZ+PTdlL/7GKI32j4Um8hh9Ey7hg+ytJROc6lpoadzwA50bA0uAN7EjoWPFtjqOsk5SppYJ5MobnfGHOyjgL9WquxF7em+B1XbQu9QKjbhx+NVv7Cm+sn9i69V0Ec0TopGNfE9uV0ZF2Ob+aR1LTwbZiloS40lPDTmTLnMbA0uy3tfxXPyoJRERQaE+FNc4uGmbiO3rXwYQ1SCKeMXyrXio2t6FsAIiSaLdiIiqCIiAiIgIiICIiAiIgIiICIiAiIgIiICIiAiIgIiICIiAiIgIiICIiD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3938" name="AutoShape 34" descr="data:image/jpeg;base64,/9j/4AAQSkZJRgABAQAAAQABAAD/2wCEAAkGBhQSERQTExMWFRQWGBoWGBgXGBsaGhgdGhoXGBgfGRgXICceGBskGR0YHy8gIycpLCwtHB4xNzAqNScrLCkBCQoKDgwOGg8PGiwlHyQsLCwsLyosLCwqLCwsLCwsLCwsLCwsLCwsLCosLCwsLCwsLCwsLCwsLCwsLCksKSwsLP/AABEIAL0BCwMBIgACEQEDEQH/xAAcAAADAQEBAQEBAAAAAAAAAAAEBQYDAgcBAAj/xABGEAACAQIEAwUECQIEBAQHAAABAhEDIQAEEjEFQVEGEyJhcTKBkaEHFCNCUrHB0fBicjOS4fEWQ1OCJKLC0hVEVIOy0+L/xAAaAQACAwEBAAAAAAAAAAAAAAACAwEEBQAG/8QAMREAAgEDAgMGBgICAwAAAAAAAAECAxEhEjEEQVETImGhsfAUMnGBkdEFweHxIzNC/9oADAMBAAIRAxEAPwDzX6uemPndYaU8ssXj5eXX340+rD+n4r++PRaTI7QTd1joUcM2yXSPiMfDlY6fHEaQlUABSx2iQcGChjSllgTBMYFoPUDCmN+fTl7sF06Mfz88bLkgPvrP5YIWjeJB8xtgWdqOaFHy/nuwzy+VH8/2x8yVITcT8P1w2yqAEEC4IPwM3wDYLM14ZAmeto6e0AdiR0/PBFLhxYwokgE8hEbyWgKPMnDGlSWN7QB5wNrRAaLSDFyecY3y50uHPUkx0aQwHuJ98YW5M5LqD53gCU5BrKziYVVm4MQxVjpm8W9Y2xhU4aQSrCGUwR5+6QcPsvQ+r1WLUVYAh0ZjoCkSQVJsRJ2HIDGfDUh3edTKC4uZZyJJAaCQDqbbkMK1sZpEVPLFQuqAGBKmRcTB989cd9xh4wrFQHOpaoKIWCsQxHhO0iYiffywJk8vqZUNpMbfKNzf09eeJUiNPQRZrLyf5yxzSysyeYGHeYy4KuwBGkgbz7RsJ6iD6+6+fD8pMnl1JAE+8icFqItkmqtO7Y7r5BqZh1KsVVoO8NtI3B8jcYpeCcJH1ku5CJSVqxLRA02BM2hWOvpAHLGnHMi9CgKdWsK4YhqRa7IB4qjyZImVWAxBknEOpmwSRJNTtjqlkwQWMxIUBY1OxkgCbC1yYP3bGcNSNEIUVvxhhfUYMAi6lRAtz1CIx8zVFQDT8dMGHhwSVa40vYFlK6WDQTtIuYLUcI8zk1gldQiCVYgkqSFDCALSQII5gi2Au4w7qIAHAcuz2JhoAkMSS4BZiQBtYTczbijkicFc69hSmSJ5YwzdHT64patAKuEmZljODTB1MSvlz6Y57j+f6YaHLY5amepwaIchYaWMmpeWGLUsZNRwaQOoXvTxi1L+f74ZNl+pHzv8sZuoPTB2B1C/uf5IxwVwcUHUfCMZafM4mxOooshlkrf4D94d+706awjf7IzrjrTLjrGOxlp5zy5ftvi77Sdj8siB04XTr2JYUPsqiRpI0hXBc7+zcaT1GICr2pepmHCZepVpfdQs75imFgH7YBmYTyqq8SBIxQo8Y5fMvvgZW4O2YP7ZN/qfn+X7Y+HJeZw9o8IqOJRa3XRUpvTqAdQhtUHnTLegwL9V38W2+9vWTb0xcU1LZlG0ou0kKTlP4f8AbH36uOX8/LBebzVKkFWqamp/H4YOhIGguje0X9oKHWE0tfUBjqllwyl1ZXQbsp9mIkMpAameXjAvzOF60x6TAhQ5RjelSjqMalL/AL/LHapgWMTCMuCdycNMtT9MYcL4NUqoz0wDpbTpmGaAC2nkYkDcTeNsEZeQSCCCDBBEEHoQbg+uFXCsP+D0B7USQyKPZMaiZMMYm2nnE2GCay6qcuDqCyrNpkkPDCRc2O3KJwtyWYKmR7wRIN5uDve+DPrRK6bBZkAWAux+Enn0wmSd7hpqwK1DoL+WO1oshV/OxBBE+cflgqgoJKsYDKVBOwJiJ9Yj344+qvTV9Q8JGm0ETIINul/j54FslI6rVWKhUlVn2VJJMnadzfkMaUOzlUkAqFB3JKkAeYBn3Y14RBqUyfxD/T5xh2zJQZiS5NQ6o3iLdQBy8/WMLc2sIYo3yyZ43kmCau8NQAAmQVZNRMFlN4JG/kPI4z4UsAuTAWn4STHiAOx66yWxQVOI02p1EZWUENb2p1Sd+Rk+mJ/I6grKsySAANyY/wBT6YJN2sDbIvV2VUKMVdAWBFjoZrgjmNmg8sY5+u9Vy7sWawmwgDaALC8m2KRqNOkoptqeoCzPpIClmEaWJu2kT8+tkmYycErvce8GIPwwUXdnS7qMMtmWXWwUam3I1KTcH7hHnMQDqMzyEzRZz4jMAKIAAAGwAHIYtm4fSJIWjTsfwL+oxPZrIAVaigQAxgD3HDNhUZ6nYTUcmSdsMqWTAH64Oy+Sjlc4xz9yKaAknoJn+fvjk7ktE/xFtRgbC2AhlwOWHdLh7OmtEZ03DKpZWi0hhII8xbGBy8X59en+uGxa5C5YE9XL9Bgd8semG9ShgepQHTDkKbFRysmP0xy2UAufhP6DYYZmwsb++B6YBq0/OfO2GJi2wKonOWPvj5DYYHqJ5kYMejgnhnZxq97rTFi9t+iiPE3yHPzJySV2SsuyFOXyDVDAkAbmbD9z5Y7NECwFvMXxVZnh601CIIA5b+9jzJ64QVcvc4GMtRLwWFbtLm6tDTSpVFzKMJC0GZXE31a50WvAIJPlgnj/AAqq9HLVajjL5qoUFRlL07FGZ1KhvtCun7+xgSJwyzGcrvNPvKjHS0hAEIYiFtVJY33Ag9MSWapVigplzpFvFsNt5n1ne2MynRlJ30qP3z5GjOtFK2py+2PMH432zzSPTprUpuuXYCV1KlaVGoVAXYNF7i28G0YeP2y4ZmLZhaiEQxLUzNrlS1OS4jwkMCI5rOAP+Cq/eCf8GT9smhk0c20qxEkfdNzynG+a4TlKYWrSGr/padanWCdTMtYMCKXg0m4Z9/ZbDXFbR8hbkt5EV2spd3mnbvDVkB2LJ3bBm8TKygkBxMEA2hRA0lQPlM0yFO6dqbq8KytBMSdMzqv4iOpJmZsVxDss8TTqd7JJioO7qMbk3du7qNcjw1CxmdNxhWgajVC1FKOjBirpDLDXOh/IEjedrzjlK2GInC/eiUb8fpp3S1JZmDanpgahDlF1UhCtPh9koTc35t6mXYJ3i+NCNSss6bjUNUgMlr+MC19r4huK1FWpI/wzKSRBUEBkPLSdJAJ6fEWrcJr5fh9EJ3iGrU1vUUlCpAVlSBdeVhs1OoBucMheU9CBjimpyeOeCm+sfU6Emm9ZUPgOXglkMFmMsCZq94+pNVnG2nGnBO02T4gqK2qnWfUKWsqKxVApM6RoK3gSb6WAAIMS+Q43mctTWpWpt3LsQHVQNRAklqRim5/qU02N/EYwxfhfD+IA1R3dKsBerpLU5G3fUzpIM83AHR2titxFKtSzuvAdRkpPqvx5f2PMxle7cpqDRFx5ib+flJxvl6JIJH3dx1tJj0BHnfEDxntrUyma7sUQcuiU1CMCj2UElKkbjUFvqU6R64ruAdo6ObpN9WzBV1l2psq94ImS1NpD0xTs2gmeRBEYmo5QjFtbjVTuxt3cgjnjTKkKTIlWGlx1HX3Yz4dm+8SWAVvAYBYjS66qZBcAqCgnQw1Lz3GDBR54W3clKzMcvQ0uVnUAbEHfmNueGYWTqfxGLajYnlPlgegAtii+sX8v554NZZ5AemIuc1dWQBVplqZcoEuREbiYv75wJQzHdo2gfaMfa/CP6fM2v/phrXpEi8mPlgCnkmLGx232HxNsc5XOhBxAKKBV1MyqsxLtF4JgcydzjuoadQeCprZVJ8KtBFpGogCRc7dcNcnlATDKDsYIBgjUvPn4jg8paPly5TbbYnA6rDFG5M5WpUBBV2EeZIPqCYONky8XuSepkk+p3wZSyoG235dcbd3Ak+7BuVxaglsLqw0L/Ud8E5DhdNaTtXUHVYhhykeHTzkxIvqPhgwZ7oZYMS72Rd55mbD4x/DhdxnjhmefJfw+vVup9w5kxLOAoLmb8Z7SVACqEqzSABuJsJPXyG3U4R59ZdjM336mIJ95k+/AdPNqKtNqzuia11siBgmogLrLSF1bWBaDNuZ9WozhJRUKmpOgSKikgUiSwDIwAk2i+1xB0mosGsm0Lqi4Eqp6YZVKPkcDvlcXEygxRVpk4w+rMxAEkmwAkk+QA3xYcP7G1KsFvs16sJY/2p+pjFXwzgVHLD7NfFsXN3PXxfdHksYXPiow8WNhw05+CIng/YE2fMyBuKQaD/8AcYewP6QZ8xcYc5xAoAUAACBAgADkq8hh1na4AJJAA3JMKPUm364SZtHedIiNQLODYqCfChEmTIDNAsbHCFUlUd5D3CNNWRN8QUzHik7ASSfQbnCpODu41DQAerqD8DiqqZMJqIJLeFtZ9qYVRBG3iZjA6DphVXyGpmPLUQPQEgfli/TeDMrSaZV5dNaCYYRbV4gCx02J9kAiYVhjT/4SCdSkqdwZLXiQZJ1C/mxnCLJ5xCQSl7SVJQ281INzDT1nDbK5iI01jNvbUMPuz4rPy/Ed8VJJp91l6Duu8jSh2bBMNTWCDLnxCbXgwyvvG1ztjrjnZihoL941HSntA6lREUySjXsJJiJJJ3MkulxOoACVpvz8LlTsBZWBkz/XscTnbPPVa1Naa0awR71SFBVVUnSjVA3drtrMuNkmLjFLieIq0Y65bIc1SUHZXPNM3xfNvXZqDvSpABEpGGQIsaRURpR2JIZpBlmbD/L8R1UwmZprpBMFBKCCRIouYQmDek9KOWMTUpCS9aismYFQOZB1EacutS9hYuJjAtfi2UU6R3lQxaFRAZuIasapMyYOkTtaRjz6/kOIb7npdfoqa60nmy9+GQ3K9msrmK6GnU1eNWakDrDQ0+JKpWqiTAJBqiAb2GPQ+CZ/vtdJwXpVCRpgBlBPMWvJkjk0+ePKeEV/ruao5alQQLUcay7NVKKstUbS5FJToBginc2gERj0QcHzuXqNU0pXRmJ+ysygkwO7boIA0ljYY9HwNftU+1Si+V3z9+IVWnVcE1y3S9/0C8R7fu9FlyWUevSpgqzMv2QCAEgk+0dMkjeCLGcIM92gXJ62yuWpaaqo9GqVGtQxDOrP4takaqfgIERBNjhnm6mUPfI4q0u+YPXoq5pd4wkHUhXWA8w2krqj1lXxriK5jTRLpTSmrCmWXSoEjSG0SFGm0gEC09catGk03rWPr5+ImVVY0b/0d8b7T5TiWTemEqU6mXBrIzqIVnZdVMEMS/eMSLARp1bLiR4XwYK61WL+AhoRtDWNocXUmDBERBOLfh/A8tVopQp1Up1jp3KxXNMMpdfCjMut6oB8TSswwIxM57htRajU9ZZEqFKppuSFhtNSRZqcKCoLASFBEzOEza09nDrnw8Pv75mhB51Msspm842Uq66jPXGZp5elVC6alRIWqrNG50NzAszAzig4DxvWNFcFWHhZ1W0ix1L93lcW8gMT+czLZpKXeVKgdl7wlahSGNNHPdhLIV1woYNKqSbgYns7kK+XYN39R0ZmAPe1NVmI8V/KZk8tseeocWq07J2fT9G1opxotSWcu/j75HsxpJPMkfpj8T5HHlmTyVQmTmcxMTpNape0mDq/Ow87DBx4ZmI197VC22rVIjbbXJvzONZUbr5jHlWinax6M9WASdgCT7hJ+WFuU4/l6jBVZyzQo8D9epW2JmoK7UhpqOCOeozvO5OF+S4RmGYl69Y+tV/y1RgexxmQ1TT5HplOksz4p8/9savRnk3wn8wRiEpZE00YlnJuSSzH8zjyvj2ZrVKrla1VLwIqOB8Jx0KEp7MNuKP6FrZaASoZiDJBBuOcGInHxaSOJBb4i3rbHgXBOxWbruDmKlZU3CB2aq4/pVj4F28bQOk4seO9pFo0aVLvQoSmyVKffCpU1LalEwKxjTJaVHi9mPFMqMouyd34AvSyw4l2jpJAVe80khV+5O0k/fboF2k3wtynDWq6qzBRBEA2BvBEDaL+8DEJ2czbcRzJoUmOWXQ1RqhmrUZVZAF9pQohokXx7LkeHqlGnSLFwlNEmILaVCyQNiYwE/8Ajdmco3Qido2/bHFPIO/sqT5gW/zGB88VVLKIPZQesfqcds/Uge+T8pxHxHRCvh+bYgodmWPtsFHRbn4mAPnhrlOHUqV1UavxG7fE7e4DGlXNKOpPnYfO+E/G6dWtRalQrCjUeFFQz4RI1xF9RWQCCCCdxvgJ1JvcbCnBbD12je3u/fAlVnJIVRAjxMfCRuQAp1dBcjnbqh7PdmfqCsvf1KxeC5cnTqBMFQWbTYkbkmASdocUs5B2ny64VGzyOkrYOVyAmWJqEAiTAXdjZR4RfTsOQwNxAhFOox4bDrAiw3NyfhgniGf0e06p74P7/DEzm+IKx8Esdp9dvPfF+lBvKM2vVUcNmef4oJIUWuJNrC6Eb89x5eeFFWsxNjHp8zfmTf34JrUWa9r7XF/EF2nqRgavCtG+1wDBBEj5Y0KasZVSV2dUssg56Yj7zLMA6vasCbX5RYYNGWYA6aoMeatJjXyv7HrcYe5TPNA8UwALxy64YoyvZ0pNv7VNW3t+VsUqtRX2NGjTkl8xKVUzC7KGgtsCD4SQNpEkBj5QcEpmqoMFDNxIPQA72IBmOUm2Kc8Hy7XNCnPkCu8/hI6n442Xg1DkhHpUqevXClWj4ll0qj6ETxDhNGv/AIuWRyY8WiHuQR46RV5tzY4n8/8AR/QdYR6lLmNQWqomdXtaG0npqa998epVeEUybaxcn2p3YMfaHlgRuFqsQXO1rcikbf2/PESdCa70ff2ESoVr4a9SH7Fdl2yb1arVUaswCIySwCWZpFQAhyQoJjZOeonFjS4nWESVb1Ug8ug6Y/PwxDZgD11Lv7M8ucG/nyx1R7LBxIRAOs1FnzAU7RHlIxEZ0Ix06f2BLhOKctSqW8Fe3qfc4y11CV6FOqvRtJHnp1+z6iMef9sOxuUpUWzCHMZcrpOkaaqklqagAVHBmWJjWBCnHoNXhSKRpqNFoK1WAMbxJM8p922EPbHshWzlAUqdYLDq/wBqxYNpDgCUWVgsT7LTC7RcO1pQ+Vtfd2/DuPhS4m612a+h5gufDvT0nUiU1pBmBBbRqZjpMxLsSAdhHpi54f2fasDUqEQQ4plgCyqysoOs+ILpNkBIiDa2EnB/o8zNPMIlemO6NSXZHVlKaZYW8QkoFuo9rHpWeyjOCqBBOoEsYswIsACTvvYYp8dVlOrThQbvZ3a2tj9P2y9QqTp05waVpNb8rX6/VZ8CTy1QOKRpOhVB9oJ8RKqUWzXANMiYGrlfmN2hrhUps66VXvmXWCDB7tEvaGJVvicPP+CWN1p0hBLwjML2sAy2EAbER78c8Q7MAkCqQHuq66rS0EF9N/HA6zgqXAUqddVITdlfD3ynzX1Aq8TPQ4yj+NiX7P8AFgzdGaQTO7MCJtcXj4YtuH5DUYkkzY9Rbf8AXA1HspRpEGnoF1ICk3tJkef74rOGUgl4nGg6kUnYpxg5yyjajwynSSWEnmYkDyAx2umYMABZPkRuCPTpjV831Fv4cLOIVdZn3bcuX64rxWt5Lc5aFgwzrUyIb7wOkIJc/wDYN/y6kYlqnZQ0SHFEF2qJcsJRb6yYUqp2AIJIvfliryGW7syOdidyfU7n0wyz2U1LbpPl7sMcnDup4YEe+tTWUef8fzhCslABZEF4OoieZiTfriPyPYOtXVqjVkpqCQWcuNok7RE2uRfHp9bgt5sfL44yzRp0+6pVlTQ7hFVgGUm5GoGRAMGTzI54uw4jRHTTRS0TctU3gQ9jewByeaWsawqq1KopIWIJ7sruTIIBv5Y9EFQACJ2/m2Jrs/xFK0tR9hGalAGnTEEAAfdKwRHKNogPq2aphkptURXf2FZvE/8AapaW92KFeTlO89zSoq8cHxsxJAIMec/rhXxjtOmXfQMvWraUFWq1JQRSQtoDNJljIJ0reATsDhjVoGfDz8gPyxD5v6XKNF83SC+KgWVdTQajL3ikgD2V1qi7zDzaIwmc7LAUKWp5yXObVfLwzMdOZ/XCDtFlc7rpNlADTWHeKiIWYPKiWuU0gGAYMmZxr2Y419dyyZgI1PUWXSb3U7hoGpSCCDHlynDqtXSjSL1KuhEWWY6AFHrpJ5gADewGJ3BtbCI6jwPiVXMU69R1o6NIM1S2pQ5cqUpkhpDEeIi0Ydcez2j7NCQ3MiQRIJQA9TufcOeDeE8coZoM1DMNUCEBolCpIlZDIrQRMHYxgOvwhhUZlJMknVz8VzJ6jaemLPCqCleT22KX8hOtKDUFa7z4e/8AAFkuDX7x1XSDJUmWa0aSdgdfImZ6RgamjSAAQNWnmI01FCiYmQNXzxVZYIKIplQCBHjUOs8yRMmb/HGGZ4GzyyRf2hqlQQN1J+7HI3G0YsviG33jPp8E0t7/AEJKdJSdIspHvNEfmrfDC+vTJa3IAf5QF/TDzN5CGgHVtBXYztFpIPLrBxzl+zdZ1DKqgG41NB+BE+eLEakYq8mKdOUnaCuHUwFMaEtAEkDYoel51G+OzxZVE6aWx+/HnyHuwrRwR6QPgZHLrjKs4v5zNt5uZjrhfw8W8liHEzSwl7+w3ftYFPsUtx/zG5tB2XkvixxV7YnlSUnkA9S/+LGy89APvxOV64kb7nYnpf36d/LBFOosCQfuxMjcErc2AgGOUA4L4ajFXt5jY8TVk7P0Gj9rHhitOQJ+/U5NUAPvKge/Ha8crN/yjEkTrbYEhjv92B8cKu8WxCcpvHwubHnHS+CE4uE+6ltVifwkj5w0eh2wLpQ5R9f2N1y5v0GtKtmHv3Dm4kDWRfTIkNsL88OctmqlSlGYoPcgAKGB2ElhMIBJ3Ow2wjqfSHpEEUbWsWECOk7TaPLAdX6T25ClPkGMRqmCWjla2K74ectoLzCfEQivm8kM+8MsEWUJkEq4JAUwSNVjqJXYW5YOoZc/hA3/ABefU+mJfL9tqjmNCySROrnL3N+i/PB1Dj1QjWy00T8TVNIEhDdmtI1H1jljp0dPICnxGrn5D7MZLVsYI2MmPf5YFy5b8REGDedjBHTkRgLJceWo2in9s8BiKewU2nXU0rE8wThAtfPU/rD/AFinSCVXqPSq6GqIjOzBlFRQjjRcRUg7SDbCYySumy5pbzY9F4dBUwQzAw2mAQYBgi+kwQb9cL8xwoN9opKObspIJkwSDpkb9CRYR1xJ0O02Y1EpmauYpEqEenlKdGm4cABTVroFpVRaJLI3hXwkwrfvc5B7zu1uJ1Mo8pK01KgkwY1GCWEkFdIJZC23DsoukEH2ue/SPTbDCi/L3fPCJC8kvpm0gE9fMCf56YM+uLYT4p/g9TywThfIpTSdkMnbGNSP578H5JUdASBPPA+e4fFxt/t8MBG17BzTtcwpPBw31AKSOQxMo5B/nkf3wyfPGI672/nPEzg20RTmkmKa/FKOvUCms1WoG5ksEU6T74HT4k47rhagh0pOoOz3jruh8umB+JcTanJ7tG8yL7AG8Tt54Ayued1U6VM3axF58XP8U4b2Tirie01uyHNGEKBFpJTvAp2BJBtpCKBYEzJn3Y/Vxq76VksKOkzcFHJMWtpswuJNrb4Cy9Z2cJp0gyQehA1bdZxR0+HhgDC4pcVGpJJQsn43NLg5RppuTvn9foxp1iSDFj+RwU1NWglZIuCUkj0JFsZVuHkwASAPwsV69B6Y+08jH/Mq/wCc/qMEljIE3ZYP2bqkCwJmxJmw8pxP9oOIUR3NCuKL9/WpqtGqx+08ajwqqtJDafahZ3OHOZyR3FaryMapHlIIuOuFfHexuVzpp1KusVKYARqdUoVhtcaTKe1eSs7YmS6AQbe5xm+LUKfEO6mhTqV6KEG61a5DslMCBoIADqAW1E7CBdouYI5YW8T7B5fMZwZuqarVV0aVFQKi6DKkKoDe14va3OG1Rhq9Pmf2GBirBysz6VqETpPprUbgTPvn54HzFPMMI0yLQO8WLNfbe2B+P5+utH/wyhqzsEBb2UBDMWM22WL2kicBcHzmbRqK5mp3pqrU1Dugncso1r41C6gyytxuJUkbl21pWsSuE1Qc9SXhfLsvp6nQyLd6FqqAtyokEPBq2BBiykEjeMNDWPTH3PURVTSSVIIZHG6MPZYenTmJGF3/ABLSTwVw6VRZgiFlnqrfhYQw6Axhz1Vdvx79+RVjpo4eL8/fvzE1NrAAD7s2gm9JvLfURttAxnW1su24E7ffBL7RYkDHNHNkAQNgLzzBW8eiqNuRx8r51jzMXsogQ1yOsW88aV8mTGGADPZdyNTNEkz5sVcn36Y+WPzZENI72ARvuAG7+CYnYOpPScY5s2n87+XPHNByYABMx6eKYuYEWJnyw/LWAkknk5zmURg32tQkyQNhcaCDJPLxT7sCvkafIMT4rkk76tO2kW1deWGL5R9JZiqKqySx2uwMxYEBWN+nngPKVO/ZqeUpVM26lgXSEoJeFL1ntsNUCZmxtcZ1tCzIZGipPCOPq6z4aS+hAPL3k3vhbTOuoKVJTWqiB3dFNZG920kInOSxHwxWZn6MMzXot3ubSnUN1o0kPcgx7L1GPePPXYG8HbCbsb2/fhWvh+ZypZkYhVoBO91kg6WAIFQHcPMgWvyz5cS//JbjwseZjSp1aGbTL56chTqAkVSq1Sbi2uTTS+5htJiYBnFD2o4RkspUoVKGa7zPowK06rfWjW1EAalNqMzZ10D5Ed8Sy2b4ooGbX6vl9WtcvSCmoSJANTMVLKYmyDncDDnI9lKCUWoLl6S0m9pdyx5Fn9osDcNqkcowDhUqK8md2lOk9MUE1shXzTU3qrTyxpmVKE1K62ggVLLTU81h55+elLgdEOahQ1aoJh6p72pbUYUuYW4sq6RJwBlq9XJQld2q5WwWtEvR5Ba0e0mwFTlz6ChpZbZlYMGMg2iDcQZhhthMVFPI6TlJYWBPluJd9qWomhgJ0O6vrpsIU+GQwJDIQCQCCJIIJGfNGkukAvSAjSfE6DoNy6R927AeyWEBaSvwpJ710QMgY6yRKggajqOwgCSegPIYks1lHrMPbo5N1IWuI1tYBJBvSpHfWRLW9gNOLHaQtkqKjVbwtwbOcZkaaPjIGqQ40ouxJe/hHhkANEjVpW4F4LnDVqwG70idTABKaxYhT4mLTa1hcTjPinZrOZtFp5ZKFPLgmdFQolUjUpekrIWoKykhlU+KTJbcueB9i8zl6QQJRDGAT3pgDaw7u8Dlgo146cu3hYJ8K07pXfXBQcNzsMSTC7RPz8462m/TDOrxhYlQTPOMAVOFhRpAEAQL7+sdcLEyWbAAVMuY/FVqD5hDis3TbuW0ppWPlfi6ybX6kgkm55G2BzxZdyw94/X4YUv2Fz2vUalDTMkGtVbmeRpQd8GVOyNc7PR63Z//ANeHudLk/JiY06lu8vT9htTOI6xKmfL1AwmbOihqEBlJmJIjqQYI2j4YJo9ic3uKtAAbDXUufOKY0eo+GCv+EKhtUqLPPS7H/wDKmJxzqwta/qEqUlm3oI6XbBe+pKKVQamOrY+Hu3MLMX1afcDi44Zx2k1NTNQWPtJ0J/CTiYP0cHvFqJXUlCSFqK8GQV9qmwI35RhvluDVaShRTUx/0qxI3n2a4LR5TivWlFtOPQfBNLJR0s4jezUB9ZHXrHQ40BOJ6g7IfElRf7qZ5+aFup5YcZLiVMmNUHod/hv8sVXWhH5nb649Rii3sa15jCtmg/6H05Yfgg7QcY1sqDyGGxaeQGhJ3/odvPnJt5xjjLVAToJGqLbCYEQBMnrt1wzqcPHT+X6YXZnh15UkEXEb7iNr85uRg8AXaMs7mGptYEAQdUH1tyxi/HHb2tP9oYx6yY/K3zJz8YZZmkDEyVYiYiTGkgC83OOB2hoi5Rx5hVb5qcUKnCV5T1RqeW3mC5Z+Y0pJqCkTcAj34Q5ntjTVyqq7gW1KVCnrE3iefPfH3j/a0EBaOx9tmEH+0AyI6k72HXEWao6H5Y2+H4ZNXqfoq1+KlHFP8jWlSYiStrxJG4dUIjedR5DrfBAohjCyQdQBiBfuwh5/jki+0YHGaVPtKhAQBGJawkgtcnqV578hid4n9I6L4MuBUYQNbSEBApmy2d7pz0jyOHSmovIiFOUlgp6qIqNUYhQo1ySAFlUEF2iLO1pHphTluL1MyzUuH0GrxKmoZSgn+IBLtBbwttY+uJXs9xqhVzdNuJ6qtICFExTpmFALU0iEEXCgciZAx7ZX4hRoUA7VKVHLqBpaQtONx3YT2ieiAk4F15SWMIYqCi85ZB8c+jHNVqLO+cWrmBLCiF0UN3lUYkQ0sYZlAvuJnE52P7eV+Gu1GtTY0NbF6bwj03O5TVsdpUmD5G+KTP8A0i1s0Wp8NpaUBhs1WAEddCGVU+upvJeX7gPZlKdTvXLZnNMZNWrc6j+FWmD/AFEk+YwlUpTyturLEq0aas9+gbV41xDiC+ANkcseS3zNQHmLAqPNQu/3hg/gXAqOUEUlSmxsWHjqt11VBf1GoDywwp1wJg2AlnG52FvItAA+8TJ8p5u1AqPXWnmaeSSg5pmFR61RucK+yg2CKCWIMabAuUI01sU6k51OeOn+t/divohRuWHmyR/6icMaAtPLkRz9PP1xE8D7UVVWhTzdKtTrVZQMygUne5CsoclXKx4WUCQcWtOp7VrFQ0dLKQPdJGOlK6wRTikzoNuIt8Znr1xOZ2q/D9VWkdWUF6tEkA0er0GPKd6Z623s84lmlo0mquwVEEsxmB8LnpA3MDEfxXhGfzdNM0ihFpuKlHK1BLOFMh6gPhLmAQh2FgQTJpTsalNOwRxHtUxzFGpxChUpcNqf4JYAo1SfA2bUXVSPEqNYWJDEHTPZztlS7+rRy9aocgrWUrqVmB8aU3MEUSSDGozeLER12t7X5jiOV+rUKFSnJBzPMkgyEQ8hqE+IA2jYGZVez9fSrdw4ILKEA9ldKkc5glmFz16zhI49MyXbjxXewsIpaRaYC7E7RAFvLD3Idq+8Uv4gJgSgBPpfbEb2C7J1aripmKZFNNWpWjxGV0LaSyxJMmbKPW9TgFJV0d0tuS+HV0NiL9T1xxBpRz+tNZkTIFr2tYDf3YE4vxRqOXeqJ1BlQBUDMSzBQNM7tIi/3hib7Z53N5aolPJr/wAuWJNFgskwoFdgdgTMRfCGt2j4nW0U6tOmU7ykxb7AOO7qU6m6VgsalJ9nYxjjiiqfSFa4qjaQaSCxBabvaANje/kcYHt3sVLNyMLTgGYuweOht18ji5zbkMxU2kmCbG5uL+E/nz64j+2/Amq06dZRLLIqeyCysJAk+zDgIDy1TeDjjjKn9IMg6S5AYqfAkGx0kHXaYIvzgHcA9Ht0GXvPtFWwJdU3M+0A0iCOXukzEHl+z+YLtKkKyMrGaQZwQPCYqNEsBEyLcpw0o8Nrk3Gg7ipqTff7QBiXU7TciR7QGnEnFbm+1rUioq94msalUlF13IOh1qRYQSGt4liSRhhwntCK50faKQSJNnX8IdWPj1bCDq8gL4iuEdmHd9NUdyCF8AKMlSzL9mwqFkYgi8iylZadKsTwGoqqiBq1NCw8TU0qoUJ7t0OseGGI0mY0A6U1HHHFPR4nUUeF2jz/AFBnBCdoztUpq48hB+BkYHVjoDvJYgEkadSTF2uwkmYMkdGuCAqtMgFh4lG5A2/uG6++3QnD4KM1Zop1XKnK6ZQUc7l39l2pt0a3w1SvwjDBWZdzI6/yQfjiDrN/LYyocUq0v8NyPLdT6qcB8BTveGH4Y9DlxstpHpCvOMKyCbjEvkO2y7Vl0H8abe8bj8sUFLOCoNSsHXqu/wAP9vfiHSlDDGqrGWUB5zJdD5Xv/wBMHf06jCfM0yR4gCbHzliEO9+hENuMPMzU3I5SPSeo3HvwmzOaAsesz6AECOZLAXtvhsLi52J3PZcFonTeL+KIDLzMyXXblOJ5Tiiz1SWOkj7u08y7xa9gb4nR++NGlsZ9QY8I+jkVCKufrHMuNqYJWktrXGljz20j1xZZnglGtQOXeincx7CqqhYFiun2SPxYS8U7XUcoDrJap/009rr4ifDTXzb4HHnXHO02b4j4S/cZY/cWYf1PtVPVoXyGKmm7tFXZd5XeEJON5BaWaqUMvUGZCtCMtwdjeLMVNiV8Np2wz4V2WnS2ZbXpHhphvCo3gkGP+1YHnjbhuUFIQikTubyfU/pthnRq4uUuDjHM8vyK9XiZPEMeo4yxAACgACwAEADyAsMOuGtaoeapb/uZUJ/ylvjiey9TDnhlfSZPsEFWvuDyH9UgEdOeHzWCrHcaLTLUmC7hlYj+kBwT6AkE/HCLjXCzUNKpl+5FenVWrqdY73SICsyDXA3E9OUDD+ku3dupAuPEEf3hiL+hjpg1Kz/eqgf94J/8kk4ryaas/wDIenN/9AHD+E1Kj06ucKBqd6dKnqCSQVLOanjdtJ0hiFABMAk6hQ1s4lFHqVmCKo1VGYwFANp85IsOekC9sAfWlRS5bSFBZqjWCgXJ8vUyekHEjwbjVDi3EFo1n05akNdCg1vrNQc6nUASwpdOvjGKlWWlFqjG7wZdp62fzVKnxBKQXJ0mFWlTYhmKqZFetS2ZD6yqkmIJYsM19KC5nLrToMlLMVDpdmqqEpT7TLUJ5iYJEqJN2ia/tr2xTh+X12as8rRpn7zCJJAvoW0xvIUXIxKdj+zQy1M1Kqj6zVu8hfACdWgACAZMtFphRZBinGDky/OooIzoPkstTWn9apRvqBL6zaWPdhom0TyECYwTw+vlK9QU6WYVnOy+JSesalEkbwOU9MMa3DKDElqFFidy1JCT7yuOstkqSGUo0kO0rSRTHSQu2CdJoFVkyn4YaSUwlNgQtpmb8ySNzOCjUWRLCW8IuN7mB7gT7sKKWZaBJ/LGyMxAMi/l8NsA42DU0yX4vxXI1Kzs2dozOkgVNtI0xZeowF9dyA/+bp/5yf8A04sKmSYmxX+e7CrO9l1Ylog7yD77jmMQ49CVLqaJ20yRN81S9JMeu18cP284YVZWzlMhgVYAObH0Wx88AZfhq0n8a2NtQMqfX8Pvxvm+GUZ9n5nFeVXThotwoKaupC0cWyPLNIR1ip/7MZHtFw//AOqU+iVv/ZfBrcLpGIFuYn+eWMq/DKQ3X54H4hdB3wb6mSdqeHgR9YDKeXd1rcpHgsT058xthple2mVpAOautW8Ifua0gj7rQhZTF7iYuCwGAuznBaVSsW7tStK97y5sm/QBm/y4qlyFMTCLcQbbjeD1HPFujF1Y6tijXtSnp3ED8eos40u+sgMrU6FdkZTYEMqFQsWkGLQwBBxjxDtBQpV0yzVRSzNvAA0F6gFpVYUk+AXKmDZZOHvFuKLk8tVqhbIrvoW3iVGcXiBJX2iD5g48X4fnO6p1cyar5jLodNNpAzNCrWYgnUdRoPoNV9QJpuwUjxeyf/W8CWlUWT1HOZIiNaGmTswE0z66J0H0t/SN8J83RKmCIJEjmCOqkWYeYtiL4h2xzbUR3tT61kyVBqIooVkeDo1vTvSrDxEatSPeNe4b8M4bxTuVrUWGcyrjvEpVyFqsDIsD4kqTYMlQ6rEagYw6HEW3RWnwrfysMrYzy+fqUW1U2Kny294wr/4kFRWejSappBL0tUV6YE6iU0xVQQZdNvvKmFydsaDbh08yoI+Kkn5YtKtTktyq6FWLvY9L4d21SpC1vA+wYWB/nT5HBefphhIIg8xt71H5j4DHnFGqlVZpurjnB29VIke8YY8O4zUo2J1J03j43xLoreJKqvaYVxCUYHVB5EEc5Fj78LKYth1maiVV1KbG8cvf0PmPfhbTo25/zzw2mhVVkdTRQSJDRck2DNzjmRPM3O+Ce9gzI84O/Lr54XZUTIibdJIwQKYG6mPf6fnGHU9McIfNN5GVN7brtyb8pwXSbkH/APMPTkPLC2nQtsfmf98HU8roMNduhFh/d1P9Px6Ycyu0N6LQAWYwdgCJPysvn8MH0c3O5PpaB6YRp1JMny3+eD8u46n4D98LaAuPKFUefxGDadQbmwAkkkAAC5JJsABeThRl2Fhf4D98JBnhxPOJkKVXTl7tVqA+KqEhitPqJiOp8UEKAa1WSgrjacHN2HeQyp4xViWXhtFvEwJVs1UF4U7imu/lY+0RoQfSD9H31GMxQYnLs4GlmOuk5usNu6yLN7QIvO+PXsjQp0aa06YWnTprCjZVUXuT7ySfMnHlXHeMtxnOClTYrkcuZLCRr3Gu+zvdU5qupuoxmu8n4mlHTBeB32OydbM1Rn83UeqyAJQ7wySVkav7VMx1eWN1BNx3mAqLBQFUBVUAKo2AAgADoBAwTSeBqMbwsxBI3Jm0D5mB1xajBQRRlNzdwjSevuvb1gQD5Y6y6SeR9CD8t8cBoH6kH3+I6R8zjWlWEg7wNZ57bCdrtA9+BaDQQBJAB3th0uStE8sKOCJrqSdlE+/FBitVw7FqjlXYPTpi+o3G/wDPPH2ukU3tHhPux+qR3gjcb+Q5H1/fHWb/AMN/7TgLZQxvDENPr/Nzy92M+I8KDxpJQ+VxtPsn0O2MhW239lTZZ5YMDFk9ltiLqRtccz0j34bUpqXzIRSqyhmLsTtXhtdSYNNr/iKnpswjAHEHrKvipMPMeJfipPzxQHOLpjT4uvz9ccrmbWnCXwMHtdFmP8nVW9n798jTsegXKUzzqaqrdZZiBPogUe7D3CXL5wGx388FJnCJGLdOOiKj0ESn2knLqea/TRxp1zGVp03ZCitW8Jghnbu1Nv6Ub3E9cKOz6jOUSmVdKGfV3qGhCilm1NNUYIG8AMBpomVOpo0iyr/pPzvecTrXsgp0/TTTXUP8xb54l6bkEEEgggggwQRsQRcEHnipPLZZgrJFXwXh+vNDuZy9QErmss4kimJNfQlSe+QKCTQeXFo1galNyPbDNMXfIVjTZzqOTYJUAhQAcrrUhoRVHdiHAAjWASvB7YLnKLLWCU+IaBSp5snQKi6lbTVYWp1DpCiqfD4jJQScJq5792Wt9hnQ12Yd2tVp/wCbyo1pv3llYmW0nxkAjvK0Pr1UNl5p54samhWYLVYanZqLzNKpuxRjpNyrD2MbcX4a2oJn6LZPMtJWuUilVNp75UBE3vVpz/WpJLBtkeKvlwtSqUy/EahZRVqJulNwG+sr9w1agamaumSKTarMXG3abt79ZpnI57LDLEMrGohNQ03A8LrTb2qbAmSrklTKltm44hcxl62VqgMDTcDUpBBDKdmV1JV0I5iQcPaXbcBQHyqM3Ng7qD56Zgegt6YFNR8sBRzCLmMq8tT0tK33qZWtHgafaUiJADpOwfEuC6E76i/fZckDXENTY7JWST3b9LlWjwsbw2FWUPlYudKFT5kN6fb0qZXK0h5a6n77+eDqP0gpA/8AD0/fUqf64hyMfMH8RU6i/hqT5ebHVKkGB6+7njpMt6R/OXLHyk0eXuB/M40709begH5Y1UVTbLgrtE9ZE+4TIPngulRMbfMYCWs3X5DBVLNN1+Q/bD4SETQyoUz0wwoA+X+Zf3wpp5k7z8h+2MsznKtVhQoCaj2mw0jnf7trk8vWMTOWlXYqMHJ2QTxDM1827ZPJLraD3zhgFC7FdZOkCbEzc+Ec5i3p1KFWGDU6tNvNWRhznkec/pj3DsvwWnk6ApU4J9p3i7ttJ6AbAch5k4mPpffL91R1AfWiRpIgHugDq1xuuqAs89UbHGPVbl3maVNKPdQmz30i5zPZdMnpXXUIWo6yGrDeGHsovNiNwOQkGq4FkEy1FaS3i7NtrYiC3kLQByAHniY7H8K7le9cfaOLSB4EN+ezNueggdcU9Ov6fAfth9GlZanuVq1S70rYbJVwWudEg+JSAFlGEQB+Ei07xq3JwlWqcbCt/Jw5xuITGq1xMh1n+qnpP+anP540q5ix8QLMRsxaFG1zJuYt/ThQtTocbZca2VRzMfv8pwtxCTLPs3QilqO7Gfd/Iwxq1r6V35/0/wCvlgdamkLTTcCCRsv+v5YIoUtIxnyy9TNKKslFHDU9I1C5Fz1I+96nn7sdZgyjRzU40nAreEOnLSWX05j3H5EYFZCeCJ+tsAAGYDoGMfAGMEZLNEggkn1P74TvWwZwWsNTSJ25bb40nHBl3PtWrfHxMyI3HxwTnaSw3g/Fyvz88L+J6QkhNJkco6+eJWQbhmWy6VwyE3DagPxAbRfxQ149MfC1ei41aXokxrmGXzJO6x1264R1niAQQ1j+ojpaDjDjvaCp9TzKsdU0mAYzquNO49qxO/xwMo2uyxTntE8z41xH6xma9YWFWq7gHkGYkD4RgPHzH4HGYah91Yd8KcZs0srVmSQlKsAC1IfhqT7dACSeaQStpVkeGPZzjjZPMpmFRHKSCriVZWBVx5EqSJ5edxjjiu7bcM7uoi5hR9UZVXJ5ukNeimFAppU51V0gErOoSzIWBKnHgbrk1V+IU1r5em6jLARULEnUzUGJ01KCr4yjeHWUEKxbF3wqnRqZcjL0xVyFWDVylQ3ompBJpEmAoJLaRYFWKkNOiU7S8J0UKdWgFznCNGkBD9pQMku+siUql2JLkaTIV1AC4E4oO2vabh7ZJiUSsK2l6YFJlFRlIDEVVUCnVVNQMnUtgVZSAYvhXYrOgDN8P+1oVFIAqFFd11FXp1aNQ6aokEGCVbcQbAXhGSFEPVaqtbhxH2oNjUb/AJdI05mlmdWzg+FdTBmUEF1ke32Zoh62X05jK2LZeoulsoIChR3ZGmiAAodZQwJVWN+OJbPcGWrragjU6tOe/wAo066Wn2mpavFUpi5KnxpedQ8WEAOLyrSq8Zza5nKkUc0op94hYp3YpwiVadYCXvpGkw4MABhtTt9GjOdVWhkatQ+04r5ujrP4u6pU9Ck7nTYmTAmMScQmWSJv+f6e/BAp+pP/AHDbblgsUfM/H06Y7GWGNwymwMUF8vgZx2KK+XwbBgywx2MsMFcW2Asq8jf0a3yw+7N5SnSJIjW25g7bgDoJ5czgIZcC/TDDJpBwMsnJ2HnEuNpl6LVansrYASC7H2VXzPyEnljzbh9B87mXzWYIIkWg6SR7KAfgQRb06nBvafMNXr92TCo4pLzgsyoWI5m/wAHnh7lskqKqKIVRA/MyeZJkk9ScVoxUpZ2Q+U9Mcbs7T+75H9sbL/d8jj4tPGipiyVrH1caA4/KuNAuBuRY/DBWTzRRtQgkTv52/LGCrjVVwLJ2HOW7S1F2Cx5T+s4NTta3NPmP2GEFNMb93hbpwfINVZrZjpe2gmDTPw//AKx3V7VUnABlSDYw1uR5bEWxMOok4+MuB7GAfbzA6u56SfzOP1DMuhOnnG4naf3xu64wanhwkLzeecruLzNhN98Yiu9Sm/hFRgRC6TYGZaFuY29+PwXw4DKdDGItgmNkzTOKAazQGK93TvcAlAGNjcgg+/A3FciDk6qrRLl6J0uNR8RBLEsPCoWI0xJPlj4aIFuWOLiwJA8iR+WIcbqwxTs7kZS4chSmncytSiagry06wjOQPuwCCumJ3OP2SoUlpoDRVycs2Y1MWkspeB4TGiF2+eHOY7K0nsjPS3I0MdIJEHwHa0i0YluNcKbLvo7wtaJgrbpubeWKFSjOCu9jRhWjPCDV4Sr5mnFMikUSrUCzpQFCxGr7qkjmeeO+F1DVpVe7y1NyatL7MByqjS66oDat9zMXOJ7v221NBABudhsPTyxylUr7JI5WMflhI0rOAZh6Fak9JtDjOGlNMkoVtKgNIZDffy6CPQuyXaOlmXFWiKWUzVdnWrSYt3OYKRdADC1IaSY1GCIaSceIrUIiCRBkQdj1Hn54/LWYRDERJEE2J3I88RY49yr8FDp/4TL9zUUVNWSqqEFUs0mAD3TK2lSS2sQEA0aRjz7J9maprB6GrI5imT3lOrrApjwqzpUIJNM6o7t7tOkGpMYD4f8ASJmEpCjmAuby67JW1a1A/wCnWUiohi25A6Y+cY+kKtmVC1FLUEulNqtVnWCYbvi2p3ubuCByUYg4bcVyyVQaNAjJvTqhtLA0hXqeALUbSP8Aw1SXGmmfAmowUMliKf0o8UogU6mXR3UQWqUKutuYLGmwVrR4gL73mcJ+EZhq2gF3amZIWs3eMoHi8FVdDpcA2MTeMD5btz3KinRoRTWQofM5rVuZnuatNN59lF/XHHH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" name="Picture 38" descr="Big Panel of TV screen internet business - csp273597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1168654" cy="792088"/>
          </a:xfrm>
          <a:prstGeom prst="rect">
            <a:avLst/>
          </a:prstGeom>
          <a:noFill/>
        </p:spPr>
      </p:pic>
      <p:pic>
        <p:nvPicPr>
          <p:cNvPr id="32" name="Picture 20" descr="http://fc06.deviantart.net/fs71/i/2013/304/a/1/cyber_world_artwork_1_by_joyfulsushi-d6sk0q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714" y="1907478"/>
            <a:ext cx="1167094" cy="729434"/>
          </a:xfrm>
          <a:prstGeom prst="rect">
            <a:avLst/>
          </a:prstGeom>
          <a:noFill/>
        </p:spPr>
      </p:pic>
      <p:pic>
        <p:nvPicPr>
          <p:cNvPr id="33" name="Picture 22" descr="http://www.choosemontgomerymd.com/images/photos/iStock_Cybersecur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7341" y="764704"/>
            <a:ext cx="1252651" cy="864096"/>
          </a:xfrm>
          <a:prstGeom prst="rect">
            <a:avLst/>
          </a:prstGeom>
          <a:noFill/>
        </p:spPr>
      </p:pic>
      <p:pic>
        <p:nvPicPr>
          <p:cNvPr id="34" name="Picture 18" descr="http://reviora.com/wp-content/uploads/2013/01/Data-Center-phot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956318"/>
            <a:ext cx="1224136" cy="816498"/>
          </a:xfrm>
          <a:prstGeom prst="rect">
            <a:avLst/>
          </a:prstGeom>
          <a:noFill/>
        </p:spPr>
      </p:pic>
      <p:pic>
        <p:nvPicPr>
          <p:cNvPr id="35" name="Picture 10" descr="http://lcolumbus.files.wordpress.com/2012/03/image-for-data-center-foreca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6096" y="1700808"/>
            <a:ext cx="1296710" cy="864096"/>
          </a:xfrm>
          <a:prstGeom prst="rect">
            <a:avLst/>
          </a:prstGeom>
          <a:noFill/>
        </p:spPr>
      </p:pic>
      <p:sp>
        <p:nvSpPr>
          <p:cNvPr id="36" name="타원 35"/>
          <p:cNvSpPr/>
          <p:nvPr/>
        </p:nvSpPr>
        <p:spPr>
          <a:xfrm>
            <a:off x="6588224" y="764704"/>
            <a:ext cx="2304256" cy="720080"/>
          </a:xfrm>
          <a:prstGeom prst="ellipse">
            <a:avLst/>
          </a:prstGeom>
          <a:solidFill>
            <a:srgbClr val="FF33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Franklin Gothic Medium" pitchFamily="34" charset="0"/>
              </a:rPr>
              <a:t>Cyber World</a:t>
            </a:r>
            <a:endParaRPr lang="ko-KR" altLang="en-US" dirty="0">
              <a:solidFill>
                <a:schemeClr val="tx1"/>
              </a:solidFill>
              <a:latin typeface="Franklin Gothic Medium" pitchFamily="34" charset="0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804248" y="6021288"/>
            <a:ext cx="2304256" cy="720080"/>
          </a:xfrm>
          <a:prstGeom prst="ellipse">
            <a:avLst/>
          </a:prstGeom>
          <a:solidFill>
            <a:srgbClr val="3399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Franklin Gothic Medium" pitchFamily="34" charset="0"/>
              </a:rPr>
              <a:t>User</a:t>
            </a:r>
            <a:endParaRPr lang="ko-KR" altLang="en-US" dirty="0">
              <a:solidFill>
                <a:schemeClr val="tx1"/>
              </a:solidFill>
              <a:latin typeface="Franklin Gothic Medium" pitchFamily="34" charset="0"/>
            </a:endParaRPr>
          </a:p>
        </p:txBody>
      </p:sp>
      <p:pic>
        <p:nvPicPr>
          <p:cNvPr id="43" name="Picture 25" descr="118303814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5270144"/>
            <a:ext cx="18716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 descr="Computer © EU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65768" y="6116824"/>
            <a:ext cx="1009636" cy="720080"/>
          </a:xfrm>
          <a:prstGeom prst="rect">
            <a:avLst/>
          </a:prstGeom>
          <a:noFill/>
        </p:spPr>
      </p:pic>
      <p:pic>
        <p:nvPicPr>
          <p:cNvPr id="45" name="Picture 2" descr="http://image.shutterstock.com/display_pic_with_logo/79177/131673413/stock-photo-businessman-controlling-digital-information-flow-holding-tech-bubble-radiating-mail-envelopes-1316734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4008" y="6106944"/>
            <a:ext cx="936104" cy="736401"/>
          </a:xfrm>
          <a:prstGeom prst="rect">
            <a:avLst/>
          </a:prstGeom>
          <a:noFill/>
        </p:spPr>
      </p:pic>
      <p:sp>
        <p:nvSpPr>
          <p:cNvPr id="28" name="타원 27"/>
          <p:cNvSpPr/>
          <p:nvPr/>
        </p:nvSpPr>
        <p:spPr>
          <a:xfrm>
            <a:off x="3995936" y="3287305"/>
            <a:ext cx="3055717" cy="2880320"/>
          </a:xfrm>
          <a:prstGeom prst="ellipse">
            <a:avLst/>
          </a:prstGeom>
          <a:gradFill flip="none" rotWithShape="1">
            <a:gsLst>
              <a:gs pos="0">
                <a:srgbClr val="3399FF">
                  <a:shade val="30000"/>
                  <a:satMod val="115000"/>
                  <a:alpha val="79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b="1" dirty="0">
                <a:solidFill>
                  <a:srgbClr val="EEECE1">
                    <a:lumMod val="10000"/>
                  </a:srgbClr>
                </a:solidFill>
              </a:rPr>
              <a:t>Human</a:t>
            </a:r>
            <a:endParaRPr lang="ko-KR" altLang="en-US" sz="2400" b="1" dirty="0" err="1">
              <a:solidFill>
                <a:srgbClr val="EEECE1">
                  <a:lumMod val="10000"/>
                </a:srgb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50356" y="2132856"/>
            <a:ext cx="1586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FF"/>
                </a:solidFill>
                <a:latin typeface="Franklin Gothic Medium" pitchFamily="34" charset="0"/>
              </a:rPr>
              <a:t>Cyber World open to Human</a:t>
            </a:r>
            <a:endParaRPr lang="ko-KR" altLang="en-US" sz="2000" dirty="0" err="1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40419" y="1484784"/>
            <a:ext cx="3055717" cy="2880320"/>
          </a:xfrm>
          <a:prstGeom prst="ellipse">
            <a:avLst/>
          </a:prstGeom>
          <a:gradFill flip="none" rotWithShape="1">
            <a:gsLst>
              <a:gs pos="0">
                <a:srgbClr val="FF3399">
                  <a:tint val="66000"/>
                  <a:satMod val="160000"/>
                </a:srgbClr>
              </a:gs>
              <a:gs pos="50000">
                <a:srgbClr val="FF3399">
                  <a:tint val="44500"/>
                  <a:satMod val="160000"/>
                </a:srgbClr>
              </a:gs>
              <a:gs pos="100000">
                <a:srgbClr val="FF3399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EEECE1">
                    <a:lumMod val="10000"/>
                  </a:srgbClr>
                </a:solidFill>
              </a:rPr>
              <a:t>Digital</a:t>
            </a:r>
            <a:endParaRPr lang="ko-KR" altLang="en-US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18" grpId="0"/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 brief history of Internet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48609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800"/>
              <a:t>1960s: the idea of packet switching</a:t>
            </a:r>
          </a:p>
          <a:p>
            <a:pPr lvl="1">
              <a:lnSpc>
                <a:spcPct val="80000"/>
              </a:lnSpc>
            </a:pPr>
            <a:r>
              <a:rPr lang="en-US" altLang="ko-KR" sz="1600"/>
              <a:t>Paul Baran (RAND) &amp; Donald Davies (NPL) &amp; Leonard Kleinrock (MIT)</a:t>
            </a:r>
          </a:p>
          <a:p>
            <a:pPr>
              <a:lnSpc>
                <a:spcPct val="80000"/>
              </a:lnSpc>
            </a:pPr>
            <a:endParaRPr lang="en-US" altLang="ko-KR" sz="1800"/>
          </a:p>
          <a:p>
            <a:pPr>
              <a:lnSpc>
                <a:spcPct val="80000"/>
              </a:lnSpc>
            </a:pPr>
            <a:r>
              <a:rPr lang="en-US" altLang="ko-KR" sz="1800"/>
              <a:t>1969: Birth of the ARPANET packet-switched network.</a:t>
            </a:r>
          </a:p>
          <a:p>
            <a:pPr lvl="1">
              <a:lnSpc>
                <a:spcPct val="80000"/>
              </a:lnSpc>
            </a:pPr>
            <a:r>
              <a:rPr lang="en-US" altLang="ko-KR" sz="1600"/>
              <a:t>First IMP installed at UCLA</a:t>
            </a:r>
          </a:p>
          <a:p>
            <a:pPr>
              <a:lnSpc>
                <a:spcPct val="80000"/>
              </a:lnSpc>
            </a:pPr>
            <a:endParaRPr lang="en-US" altLang="ko-KR" sz="1800"/>
          </a:p>
          <a:p>
            <a:pPr>
              <a:lnSpc>
                <a:spcPct val="80000"/>
              </a:lnSpc>
            </a:pPr>
            <a:r>
              <a:rPr lang="en-US" altLang="ko-KR" sz="1800"/>
              <a:t>1974: Cerf/Kahn paper on internetworking</a:t>
            </a:r>
          </a:p>
          <a:p>
            <a:pPr lvl="1">
              <a:lnSpc>
                <a:spcPct val="80000"/>
              </a:lnSpc>
            </a:pPr>
            <a:r>
              <a:rPr lang="en-US" altLang="ko-KR" sz="1600"/>
              <a:t>Many elements of the final Internet protocol design</a:t>
            </a:r>
          </a:p>
          <a:p>
            <a:pPr>
              <a:lnSpc>
                <a:spcPct val="80000"/>
              </a:lnSpc>
            </a:pPr>
            <a:endParaRPr lang="en-US" altLang="ko-KR" sz="1800"/>
          </a:p>
          <a:p>
            <a:pPr>
              <a:lnSpc>
                <a:spcPct val="80000"/>
              </a:lnSpc>
            </a:pPr>
            <a:r>
              <a:rPr lang="en-US" altLang="ko-KR" sz="1800"/>
              <a:t>1977: ARPA research program on internetworking</a:t>
            </a:r>
          </a:p>
          <a:p>
            <a:pPr lvl="1">
              <a:lnSpc>
                <a:spcPct val="80000"/>
              </a:lnSpc>
            </a:pPr>
            <a:r>
              <a:rPr lang="en-US" altLang="ko-KR" sz="1600"/>
              <a:t>Important players included: BBN, DEC, ISI, MIT, SRI, UCLA</a:t>
            </a:r>
          </a:p>
          <a:p>
            <a:pPr lvl="1">
              <a:lnSpc>
                <a:spcPct val="80000"/>
              </a:lnSpc>
            </a:pPr>
            <a:r>
              <a:rPr lang="en-US" altLang="ko-KR" sz="1600"/>
              <a:t>6 prototype implementations of TCP/IP</a:t>
            </a:r>
          </a:p>
          <a:p>
            <a:pPr lvl="1">
              <a:lnSpc>
                <a:spcPct val="80000"/>
              </a:lnSpc>
            </a:pPr>
            <a:endParaRPr lang="ko-KR" altLang="en-US" sz="1600"/>
          </a:p>
          <a:p>
            <a:pPr>
              <a:lnSpc>
                <a:spcPct val="80000"/>
              </a:lnSpc>
            </a:pPr>
            <a:r>
              <a:rPr lang="en-US" altLang="ko-KR" sz="1800"/>
              <a:t>Jan 1, 1983: Birth of the Internet</a:t>
            </a:r>
          </a:p>
          <a:p>
            <a:pPr lvl="1">
              <a:lnSpc>
                <a:spcPct val="80000"/>
              </a:lnSpc>
            </a:pPr>
            <a:r>
              <a:rPr lang="en-US" altLang="ko-KR" sz="1600"/>
              <a:t>ARPAnet switched to TCP/IP protocols; Mil Std.</a:t>
            </a:r>
          </a:p>
          <a:p>
            <a:pPr>
              <a:lnSpc>
                <a:spcPct val="80000"/>
              </a:lnSpc>
            </a:pPr>
            <a:endParaRPr lang="en-US" altLang="ko-KR" sz="1800"/>
          </a:p>
          <a:p>
            <a:pPr>
              <a:lnSpc>
                <a:spcPct val="80000"/>
              </a:lnSpc>
            </a:pPr>
            <a:r>
              <a:rPr lang="en-US" altLang="ko-KR" sz="1800"/>
              <a:t> ~1991: World-Wide Web introduced</a:t>
            </a:r>
          </a:p>
          <a:p>
            <a:pPr lvl="1">
              <a:lnSpc>
                <a:spcPct val="80000"/>
              </a:lnSpc>
            </a:pPr>
            <a:r>
              <a:rPr lang="en-US" altLang="ko-KR" sz="1600"/>
              <a:t>From academic tool to popular culture</a:t>
            </a:r>
            <a:endParaRPr lang="ko-KR" altLang="ko-KR"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phone system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4343400"/>
          </a:xfrm>
        </p:spPr>
        <p:txBody>
          <a:bodyPr/>
          <a:lstStyle/>
          <a:p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ko-KR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533400" y="1231900"/>
            <a:ext cx="8229600" cy="514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400">
                <a:solidFill>
                  <a:schemeClr val="tx1"/>
                </a:solidFill>
                <a:ea typeface="바탕" pitchFamily="18" charset="-127"/>
              </a:rPr>
              <a:t>The Phone System is not about phones, it’s about dynamically constructing a path from caller to callee, connecting wires to other wires. 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400">
              <a:solidFill>
                <a:schemeClr val="tx1"/>
              </a:solidFill>
              <a:ea typeface="바탕" pitchFamily="18" charset="-127"/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400">
              <a:solidFill>
                <a:schemeClr val="tx1"/>
              </a:solidFill>
              <a:ea typeface="바탕" pitchFamily="18" charset="-127"/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400">
              <a:solidFill>
                <a:schemeClr val="tx1"/>
              </a:solidFill>
              <a:ea typeface="바탕" pitchFamily="18" charset="-127"/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400">
              <a:solidFill>
                <a:schemeClr val="tx1"/>
              </a:solidFill>
              <a:ea typeface="바탕" pitchFamily="18" charset="-127"/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400">
              <a:solidFill>
                <a:schemeClr val="tx1"/>
              </a:solidFill>
              <a:ea typeface="바탕" pitchFamily="18" charset="-127"/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400">
              <a:solidFill>
                <a:schemeClr val="tx1"/>
              </a:solidFill>
              <a:ea typeface="바탕" pitchFamily="18" charset="-127"/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400">
              <a:solidFill>
                <a:schemeClr val="tx1"/>
              </a:solidFill>
              <a:ea typeface="바탕" pitchFamily="18" charset="-127"/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400">
                <a:solidFill>
                  <a:schemeClr val="tx1"/>
                </a:solidFill>
                <a:ea typeface="바탕" pitchFamily="18" charset="-127"/>
              </a:rPr>
              <a:t>Data can’t flow until a path is set up so efficiency decreases when setup time or holding time decreases, not suitable for computer network with “bursty” nature.</a:t>
            </a:r>
            <a:endParaRPr lang="en-US" altLang="ko-KR" sz="2000">
              <a:solidFill>
                <a:schemeClr val="tx1"/>
              </a:solidFill>
              <a:ea typeface="바탕" pitchFamily="18" charset="-127"/>
            </a:endParaRP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238" y="2492375"/>
            <a:ext cx="3024187" cy="27971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image0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675" y="3984625"/>
            <a:ext cx="180022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10"/>
          <p:cNvSpPr>
            <a:spLocks noChangeArrowheads="1"/>
          </p:cNvSpPr>
          <p:nvPr/>
        </p:nvSpPr>
        <p:spPr bwMode="auto">
          <a:xfrm>
            <a:off x="533400" y="1231900"/>
            <a:ext cx="82296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400">
                <a:solidFill>
                  <a:schemeClr val="tx1"/>
                </a:solidFill>
                <a:ea typeface="바탕" pitchFamily="18" charset="-127"/>
              </a:rPr>
              <a:t>Change viewpoint to focus on endpoints rather than paths. 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400">
                <a:solidFill>
                  <a:schemeClr val="tx1"/>
                </a:solidFill>
                <a:ea typeface="바탕" pitchFamily="18" charset="-127"/>
              </a:rPr>
              <a:t>Data sent in independent chunks and each chunk contains the name of the final destination.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400">
                <a:solidFill>
                  <a:schemeClr val="tx1"/>
                </a:solidFill>
                <a:ea typeface="바탕" pitchFamily="18" charset="-127"/>
              </a:rPr>
              <a:t>(Transitivity) If node gets a chunk for a different destination, forward it to the next hop. </a:t>
            </a: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 switching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4343400"/>
          </a:xfrm>
        </p:spPr>
        <p:txBody>
          <a:bodyPr/>
          <a:lstStyle/>
          <a:p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ko-KR"/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50" y="4006850"/>
            <a:ext cx="1495425" cy="17986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0487" name="Rectangle 8"/>
          <p:cNvSpPr>
            <a:spLocks noChangeArrowheads="1"/>
          </p:cNvSpPr>
          <p:nvPr/>
        </p:nvSpPr>
        <p:spPr bwMode="auto">
          <a:xfrm>
            <a:off x="468313" y="5876925"/>
            <a:ext cx="4319587" cy="504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</a:pPr>
            <a:r>
              <a:rPr lang="en-US" altLang="ko-KR" sz="1400">
                <a:solidFill>
                  <a:schemeClr val="tx1"/>
                </a:solidFill>
                <a:ea typeface="바탕" pitchFamily="18" charset="-127"/>
              </a:rPr>
              <a:t>Paul Baran  &amp; Donald  Davies   &amp; Leonard Kleinrock </a:t>
            </a:r>
          </a:p>
        </p:txBody>
      </p:sp>
      <p:sp>
        <p:nvSpPr>
          <p:cNvPr id="20488" name="Rectangle 11"/>
          <p:cNvSpPr>
            <a:spLocks noChangeArrowheads="1"/>
          </p:cNvSpPr>
          <p:nvPr/>
        </p:nvSpPr>
        <p:spPr bwMode="auto">
          <a:xfrm>
            <a:off x="4859338" y="4006850"/>
            <a:ext cx="3960812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400">
                <a:solidFill>
                  <a:schemeClr val="tx1"/>
                </a:solidFill>
                <a:ea typeface="바탕" pitchFamily="18" charset="-127"/>
              </a:rPr>
              <a:t>In 1964 these ideas were ‘lunatic fringe’ - anyone who knew anything about communications knew this could never work.</a:t>
            </a:r>
          </a:p>
        </p:txBody>
      </p:sp>
      <p:pic>
        <p:nvPicPr>
          <p:cNvPr id="20489" name="Picture 12" descr="DaviesL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36713" y="4005263"/>
            <a:ext cx="1423987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533400" y="1231900"/>
            <a:ext cx="7999413" cy="25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Bob Taylor had an idea of connecting computers (1966) </a:t>
            </a:r>
          </a:p>
          <a:p>
            <a:pPr marL="742950" lvl="1" indent="-28575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SzPct val="110000"/>
              <a:buFontTx/>
              <a:buChar char="–"/>
            </a:pPr>
            <a:r>
              <a:rPr lang="en-US" altLang="ko-KR" sz="1800">
                <a:solidFill>
                  <a:schemeClr val="tx1"/>
                </a:solidFill>
                <a:ea typeface="바탕" pitchFamily="18" charset="-127"/>
              </a:rPr>
              <a:t>“Computer as a Communication Device” with J.P. Licklider (1968)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Larry Roberts led ARPANET project with packet switching idea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Wes Clark put forth an idea of ‘Router’</a:t>
            </a:r>
            <a:r>
              <a:rPr lang="en-US" altLang="ko-KR" sz="2400">
                <a:solidFill>
                  <a:schemeClr val="tx1"/>
                </a:solidFill>
                <a:ea typeface="바탕" pitchFamily="18" charset="-127"/>
              </a:rPr>
              <a:t> </a:t>
            </a:r>
            <a:endParaRPr lang="en-US" altLang="ko-KR" sz="2000">
              <a:solidFill>
                <a:schemeClr val="tx1"/>
              </a:solidFill>
              <a:ea typeface="바탕" pitchFamily="18" charset="-127"/>
            </a:endParaRPr>
          </a:p>
          <a:p>
            <a:pPr marL="742950" lvl="1" indent="-28575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SzPct val="110000"/>
              <a:buFontTx/>
              <a:buChar char="–"/>
            </a:pPr>
            <a:r>
              <a:rPr lang="en-US" altLang="ko-KR" sz="1800">
                <a:solidFill>
                  <a:schemeClr val="tx1"/>
                </a:solidFill>
                <a:ea typeface="바탕" pitchFamily="18" charset="-127"/>
              </a:rPr>
              <a:t>BBN built an IMP with Honeywell computer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First IMP installed at UCLA (1969)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000">
              <a:solidFill>
                <a:schemeClr val="tx1"/>
              </a:solidFill>
              <a:ea typeface="바탕" pitchFamily="18" charset="-127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/>
                </a:solidFill>
              </a:rPr>
              <a:t>ARPANET</a:t>
            </a: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5435600" y="4149725"/>
            <a:ext cx="3275013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</a:pPr>
            <a:r>
              <a:rPr lang="en-US" altLang="ko-KR" sz="1400">
                <a:solidFill>
                  <a:schemeClr val="tx1"/>
                </a:solidFill>
                <a:ea typeface="바탕" pitchFamily="18" charset="-127"/>
              </a:rPr>
              <a:t>Bob Taylor &amp; Larry Roberts</a:t>
            </a:r>
          </a:p>
        </p:txBody>
      </p:sp>
      <p:pic>
        <p:nvPicPr>
          <p:cNvPr id="21509" name="Picture 9" descr="ty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0888" y="2493963"/>
            <a:ext cx="1076325" cy="158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0" descr="Robert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4850" y="2493963"/>
            <a:ext cx="120015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27088" y="3573463"/>
            <a:ext cx="2952750" cy="3095625"/>
            <a:chOff x="2605" y="2469"/>
            <a:chExt cx="1726" cy="1778"/>
          </a:xfrm>
        </p:grpSpPr>
        <p:pic>
          <p:nvPicPr>
            <p:cNvPr id="21517" name="Picture 11" descr="arpanet2"/>
            <p:cNvPicPr>
              <a:picLocks noChangeAspect="1" noChangeArrowheads="1"/>
            </p:cNvPicPr>
            <p:nvPr/>
          </p:nvPicPr>
          <p:blipFill>
            <a:blip r:embed="rId5" cstate="print"/>
            <a:srcRect r="7889" b="8458"/>
            <a:stretch>
              <a:fillRect/>
            </a:stretch>
          </p:blipFill>
          <p:spPr bwMode="auto">
            <a:xfrm>
              <a:off x="2605" y="2498"/>
              <a:ext cx="1636" cy="1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8" name="Rectangle 12"/>
            <p:cNvSpPr>
              <a:spLocks noChangeArrowheads="1"/>
            </p:cNvSpPr>
            <p:nvPr/>
          </p:nvSpPr>
          <p:spPr bwMode="auto">
            <a:xfrm>
              <a:off x="2653" y="2469"/>
              <a:ext cx="1678" cy="177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1512" name="Rectangle 14"/>
          <p:cNvSpPr>
            <a:spLocks noChangeArrowheads="1"/>
          </p:cNvSpPr>
          <p:nvPr/>
        </p:nvSpPr>
        <p:spPr bwMode="auto">
          <a:xfrm>
            <a:off x="3924300" y="4438650"/>
            <a:ext cx="4968875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No host-to-host protocol 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NWG (Network Working Group)</a:t>
            </a:r>
          </a:p>
          <a:p>
            <a:pPr marL="742950" lvl="1" indent="-28575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SzPct val="110000"/>
              <a:buFontTx/>
              <a:buChar char="–"/>
            </a:pPr>
            <a:r>
              <a:rPr lang="en-US" altLang="ko-KR" sz="1800">
                <a:solidFill>
                  <a:schemeClr val="tx1"/>
                </a:solidFill>
                <a:ea typeface="바탕" pitchFamily="18" charset="-127"/>
              </a:rPr>
              <a:t>The birth of IETF &amp; RFC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NCP (Network Control Protocol)</a:t>
            </a:r>
          </a:p>
          <a:p>
            <a:pPr marL="742950" lvl="1" indent="-28575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SzPct val="110000"/>
              <a:buFontTx/>
              <a:buChar char="–"/>
            </a:pPr>
            <a:r>
              <a:rPr lang="en-US" altLang="ko-KR" sz="1800">
                <a:solidFill>
                  <a:schemeClr val="tx1"/>
                </a:solidFill>
                <a:ea typeface="바탕" pitchFamily="18" charset="-127"/>
              </a:rPr>
              <a:t>Host-to-host protocol 1970 	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Remote log-in &amp; file transfer</a:t>
            </a:r>
          </a:p>
        </p:txBody>
      </p:sp>
      <p:sp>
        <p:nvSpPr>
          <p:cNvPr id="21513" name="Oval 16"/>
          <p:cNvSpPr>
            <a:spLocks noChangeArrowheads="1"/>
          </p:cNvSpPr>
          <p:nvPr/>
        </p:nvSpPr>
        <p:spPr bwMode="auto">
          <a:xfrm>
            <a:off x="1703388" y="4891088"/>
            <a:ext cx="431800" cy="4318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514" name="Oval 17"/>
          <p:cNvSpPr>
            <a:spLocks noChangeArrowheads="1"/>
          </p:cNvSpPr>
          <p:nvPr/>
        </p:nvSpPr>
        <p:spPr bwMode="auto">
          <a:xfrm>
            <a:off x="2373313" y="4149725"/>
            <a:ext cx="431800" cy="4318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515" name="Oval 22"/>
          <p:cNvSpPr>
            <a:spLocks noChangeArrowheads="1"/>
          </p:cNvSpPr>
          <p:nvPr/>
        </p:nvSpPr>
        <p:spPr bwMode="auto">
          <a:xfrm>
            <a:off x="3157538" y="4149725"/>
            <a:ext cx="431800" cy="4318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516" name="Oval 23"/>
          <p:cNvSpPr>
            <a:spLocks noChangeArrowheads="1"/>
          </p:cNvSpPr>
          <p:nvPr/>
        </p:nvSpPr>
        <p:spPr bwMode="auto">
          <a:xfrm>
            <a:off x="2411413" y="5610225"/>
            <a:ext cx="431800" cy="4318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533400" y="1231900"/>
            <a:ext cx="861060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Packet switching worked so well that by 1973 there appeared multiple networks. 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Each was done as a clean slate so they didn't interoperate.</a:t>
            </a:r>
          </a:p>
          <a:p>
            <a:pPr marL="742950" lvl="1" indent="-28575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SzPct val="110000"/>
              <a:buFontTx/>
              <a:buChar char="–"/>
            </a:pPr>
            <a:r>
              <a:rPr lang="en-US" altLang="ko-KR" sz="1800">
                <a:solidFill>
                  <a:schemeClr val="tx1"/>
                </a:solidFill>
                <a:ea typeface="바탕" pitchFamily="18" charset="-127"/>
              </a:rPr>
              <a:t>Needs a network of networks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000">
                <a:solidFill>
                  <a:schemeClr val="tx1"/>
                </a:solidFill>
                <a:ea typeface="바탕" pitchFamily="18" charset="-127"/>
              </a:rPr>
              <a:t>Vint Cerf &amp; Bob Kahn realized that a common encapsulation &amp; addressing structure could glue together arbitrary networks.</a:t>
            </a:r>
          </a:p>
          <a:p>
            <a:pPr marL="742950" lvl="1" indent="-28575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SzPct val="110000"/>
              <a:buFontTx/>
              <a:buChar char="–"/>
            </a:pPr>
            <a:r>
              <a:rPr lang="en-US" altLang="ko-KR" sz="1800">
                <a:solidFill>
                  <a:schemeClr val="tx1"/>
                </a:solidFill>
                <a:ea typeface="바탕" pitchFamily="18" charset="-127"/>
              </a:rPr>
              <a:t>First demo in 77 &amp; ARPANET switches to TCP/ IP from NCP in 83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TCP/ IP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4343400"/>
          </a:xfrm>
        </p:spPr>
        <p:txBody>
          <a:bodyPr/>
          <a:lstStyle/>
          <a:p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ko-KR"/>
          </a:p>
        </p:txBody>
      </p:sp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323850" y="6096000"/>
            <a:ext cx="3814763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</a:pPr>
            <a:r>
              <a:rPr lang="en-US" altLang="ko-KR" sz="1400">
                <a:solidFill>
                  <a:schemeClr val="tx1"/>
                </a:solidFill>
                <a:ea typeface="바탕" pitchFamily="18" charset="-127"/>
              </a:rPr>
              <a:t>Vint Cerf &amp; Bob Kahn in 70s</a:t>
            </a:r>
          </a:p>
        </p:txBody>
      </p:sp>
      <p:pic>
        <p:nvPicPr>
          <p:cNvPr id="2253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4168775"/>
            <a:ext cx="1506537" cy="1916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22535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3" y="4165600"/>
            <a:ext cx="1835150" cy="1927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995738" y="3863975"/>
            <a:ext cx="4968875" cy="2878138"/>
            <a:chOff x="703" y="1072"/>
            <a:chExt cx="3590" cy="2403"/>
          </a:xfrm>
        </p:grpSpPr>
        <p:pic>
          <p:nvPicPr>
            <p:cNvPr id="22537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3" y="1079"/>
              <a:ext cx="3559" cy="2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8" name="Rectangle 14"/>
            <p:cNvSpPr>
              <a:spLocks noChangeArrowheads="1"/>
            </p:cNvSpPr>
            <p:nvPr/>
          </p:nvSpPr>
          <p:spPr bwMode="auto">
            <a:xfrm>
              <a:off x="703" y="1072"/>
              <a:ext cx="3590" cy="240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31900"/>
            <a:ext cx="8229600" cy="5149850"/>
          </a:xfrm>
          <a:noFill/>
        </p:spPr>
        <p:txBody>
          <a:bodyPr/>
          <a:lstStyle/>
          <a:p>
            <a:r>
              <a:rPr lang="en-US" altLang="ko-KR" sz="2000"/>
              <a:t>develop an effective technique for multiplexed utilization of existing interconnected networks.</a:t>
            </a:r>
          </a:p>
          <a:p>
            <a:pPr lvl="1"/>
            <a:r>
              <a:rPr lang="en-US" altLang="ko-KR" sz="1800"/>
              <a:t>Network (subnets): components which were to be interconnected to provide some larger service. </a:t>
            </a:r>
          </a:p>
          <a:p>
            <a:pPr lvl="1"/>
            <a:r>
              <a:rPr lang="en-US" altLang="ko-KR" sz="1800"/>
              <a:t>originally aim to connect ARPANET with ARPA packet radio network.</a:t>
            </a:r>
          </a:p>
          <a:p>
            <a:pPr lvl="1"/>
            <a:endParaRPr lang="en-US" altLang="ko-KR" sz="18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An alternative(?): design a unified system which incorporated a variety of different transmission media, a multi-media network.</a:t>
            </a:r>
            <a:r>
              <a:rPr lang="en-US" altLang="ko-KR"/>
              <a:t> </a:t>
            </a:r>
            <a:endParaRPr lang="ko-KR" altLang="ko-KR" sz="200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-6350"/>
            <a:ext cx="8215313" cy="914400"/>
          </a:xfrm>
        </p:spPr>
        <p:txBody>
          <a:bodyPr/>
          <a:lstStyle/>
          <a:p>
            <a:r>
              <a:rPr lang="en-US" altLang="ko-KR" sz="3600"/>
              <a:t>Top level goals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7313" y="3141663"/>
            <a:ext cx="3600450" cy="2016125"/>
            <a:chOff x="703" y="1072"/>
            <a:chExt cx="3590" cy="2403"/>
          </a:xfrm>
        </p:grpSpPr>
        <p:pic>
          <p:nvPicPr>
            <p:cNvPr id="2355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" y="1079"/>
              <a:ext cx="3559" cy="2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58" name="Rectangle 7"/>
            <p:cNvSpPr>
              <a:spLocks noChangeArrowheads="1"/>
            </p:cNvSpPr>
            <p:nvPr/>
          </p:nvSpPr>
          <p:spPr bwMode="auto">
            <a:xfrm>
              <a:off x="703" y="1072"/>
              <a:ext cx="3590" cy="2403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31900"/>
            <a:ext cx="8229600" cy="4357688"/>
          </a:xfrm>
          <a:noFill/>
        </p:spPr>
        <p:txBody>
          <a:bodyPr/>
          <a:lstStyle/>
          <a:p>
            <a:r>
              <a:rPr lang="en-US" altLang="ko-KR"/>
              <a:t>A universal internetworking protocol IP forms a “common bearer service” end-to-end. 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-6350"/>
            <a:ext cx="8215313" cy="914400"/>
          </a:xfrm>
        </p:spPr>
        <p:txBody>
          <a:bodyPr/>
          <a:lstStyle/>
          <a:p>
            <a:r>
              <a:rPr lang="en-US" altLang="ko-KR">
                <a:solidFill>
                  <a:schemeClr val="tx1"/>
                </a:solidFill>
              </a:rPr>
              <a:t>Thin waist</a:t>
            </a:r>
          </a:p>
        </p:txBody>
      </p:sp>
      <p:sp>
        <p:nvSpPr>
          <p:cNvPr id="24580" name="Rectangle 44"/>
          <p:cNvSpPr>
            <a:spLocks noChangeArrowheads="1"/>
          </p:cNvSpPr>
          <p:nvPr/>
        </p:nvSpPr>
        <p:spPr bwMode="auto">
          <a:xfrm>
            <a:off x="533400" y="2455863"/>
            <a:ext cx="5046663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400">
                <a:solidFill>
                  <a:schemeClr val="tx1"/>
                </a:solidFill>
                <a:ea typeface="바탕" pitchFamily="18" charset="-127"/>
              </a:rPr>
              <a:t>a single internet protocol to maximize interoperability &amp; minimize number of service interfaces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r>
              <a:rPr lang="en-US" altLang="ko-KR" sz="2400">
                <a:solidFill>
                  <a:schemeClr val="tx1"/>
                </a:solidFill>
                <a:ea typeface="바탕" pitchFamily="18" charset="-127"/>
              </a:rPr>
              <a:t>a narrow internet protocol to assume least common network functionality to maximize number of usable networks</a:t>
            </a: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400">
              <a:solidFill>
                <a:schemeClr val="tx1"/>
              </a:solidFill>
              <a:ea typeface="바탕" pitchFamily="18" charset="-127"/>
            </a:endParaRPr>
          </a:p>
          <a:p>
            <a:pPr marL="342900" indent="-342900" algn="l">
              <a:lnSpc>
                <a:spcPct val="100000"/>
              </a:lnSpc>
              <a:spcBef>
                <a:spcPct val="20000"/>
              </a:spcBef>
              <a:buClr>
                <a:srgbClr val="0000CC"/>
              </a:buClr>
              <a:buFontTx/>
              <a:buChar char="•"/>
            </a:pPr>
            <a:endParaRPr lang="en-US" altLang="ko-KR" sz="2400">
              <a:solidFill>
                <a:schemeClr val="tx1"/>
              </a:solidFill>
              <a:ea typeface="바탕" pitchFamily="18" charset="-127"/>
            </a:endParaRPr>
          </a:p>
        </p:txBody>
      </p:sp>
      <p:pic>
        <p:nvPicPr>
          <p:cNvPr id="24581" name="Picture 4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525" y="2138363"/>
            <a:ext cx="2509838" cy="402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4450"/>
            <a:ext cx="8610600" cy="914400"/>
          </a:xfrm>
        </p:spPr>
        <p:txBody>
          <a:bodyPr/>
          <a:lstStyle/>
          <a:p>
            <a:r>
              <a:rPr lang="en-US" altLang="ko-KR"/>
              <a:t>Some changes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7813" y="4292600"/>
            <a:ext cx="8605837" cy="2305050"/>
          </a:xfrm>
        </p:spPr>
        <p:txBody>
          <a:bodyPr/>
          <a:lstStyle/>
          <a:p>
            <a:r>
              <a:rPr lang="en-US" altLang="ko-KR"/>
              <a:t>Internet was invented in this word for resource sharing. Since then many changes occurred. </a:t>
            </a:r>
          </a:p>
          <a:p>
            <a:pPr lvl="1"/>
            <a:r>
              <a:rPr lang="en-US" altLang="ko-KR"/>
              <a:t>New devices: PC, cellular, machine &amp;  sensor </a:t>
            </a:r>
          </a:p>
          <a:p>
            <a:pPr lvl="1"/>
            <a:r>
              <a:rPr lang="en-US" altLang="ko-KR"/>
              <a:t>New technology: wireless &amp; optical</a:t>
            </a:r>
            <a:endParaRPr lang="ko-KR" altLang="en-US"/>
          </a:p>
          <a:p>
            <a:pPr lvl="1"/>
            <a:r>
              <a:rPr lang="en-US" altLang="ko-KR"/>
              <a:t>New applications: multimedia, real-time, p2p, emergency</a:t>
            </a:r>
          </a:p>
          <a:p>
            <a:pPr lvl="1"/>
            <a:r>
              <a:rPr lang="en-US" altLang="ko-KR"/>
              <a:t>New requirements: mobility, robustness &amp; security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268413"/>
            <a:ext cx="8064500" cy="27114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3023" y="60324"/>
            <a:ext cx="8229600" cy="58259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dirty="0"/>
              <a:t>Internet of Things (</a:t>
            </a:r>
            <a:r>
              <a:rPr lang="en-US" altLang="ko-KR" dirty="0" err="1"/>
              <a:t>IoT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23928" name="AutoShape 24" descr="data:image/jpeg;base64,/9j/4AAQSkZJRgABAQAAAQABAAD/2wCEAAkGBhQPEBQTEBIQEBAQEBEWFRATEBAQEBARFBIVFRYQFRIYGyYfFxkjGRMeHzAhIycpODAsFR4xNTEqNSYrLDUBCQoKDgwOGg8PGiwlHhwsKTUxKSopLCkpLCwqKSksKSwsKSkpKSwpNSwpLCwpLCksKS8tLCkpLSwsKS0pLCksKf/AABEIAOAA4AMBIgACEQEDEQH/xAAcAAEAAgMBAQEAAAAAAAAAAAAABQYDBAcCAQj/xABSEAABAwIDAwUJCgkJCQAAAAABAAIDBBEFEiEGBzETIkFRYTI1VHF0gbGy0RQWJXKRk6GzwdIjJEJSVWJzkvAVFzM0gpSiwuEIQ1NjZXWDw8T/xAAZAQEBAQEBAQAAAAAAAAAAAAAAAQQCAwX/xAAfEQEBAAICAwEBAQAAAAAAAAAAAQIRA0ESITEEsZH/2gAMAwEAAhEDEQA/AO4oiICIiAiIgKN2kxoUNJNUuYZBBE5+QGxdYcL9HjUkqxvOPwPXeSyehBYKCrE0UcjQQ2WNjwDa4DmhwBt06rOo7Zz+p03k0H1bVIoCIiAiIgIiICIiAiIgIiICIiAiIgIiICIiAiIgIiICq+8/vPW+SyehWhVLerLlwer/AF4sg8byAPSrBO7O/wBTpvJoPq2qQUZszIHUVMRwNND9W1SagIiICIiAiIgIiICIiAiIgIiICIiAiIgIiICIiAiIgKh76KjLhZb/AMWeFv7ruU9DFfFzDfxLalpm9dQ937sLx/nXWP1L8WrdtIXYRREm5NLFr4hZWVU/dI4nB6a/Q14HiD3AD5FcFyoiIgIiICIiAiIgIiICIiAiIgIiICIiAiIgIiICIiAuV7+nfgaUfrzn5GNH2rqi5Nv7dzKQdfuk/JyPtXWP1KtW6YfA9L2xk/K46q3qp7qxbB6P9g37VanvDQSSAACSSbAAcSSuVekUaNpKXwql+fi9q+++Kl8Kpvn4vagkUUf74qbwmm+fi9qe+Gm8Jpvn4vagkEUf74abwmm+fi9q+++Cm8Jpvn4vag30Wh/L1P4RT/PR+1bVPVMlbmjeyRpvzmODmm3HUaIMqIiAiIgIiICIiAiIgIiICIiAiIgLkW/060Y/UrPTTe1ddXH9/wCNaI9AjrdejV1Ku8Pv+/xKvG7BtsHovJmL1vL7z13kkvqr5uy7z0PksfoX3eX3nrvJJfVXCuATtfi1RFHT00UcgjeBG0xta5oscoIY0BjQLNBuecbkqT/mlxDwZh/8kS97qh8LQ/El9RVnavaisZiFY1lZVsY2sqQ1ramZrWtEzgGgB1gAOhX4LCd0tf4I39+H2rx/NLX+Bt/eg9qpvvurfDq3+9T/AHk999d4dXf3uf7ybFwO6ev8CH70H3l5O6mv8C/xU/3lBYZi2I1EU8ja+tDaWMPePdc5cQSQLDNwuLE9Fwt7ksZFG6tkq62GmAblfLWzxumzGwEbC67vouOCbHup2ZnwuWCaro2hnK81jzERK5rSS3m5rEd0Li1wF1zcjVtlirXMYImmsbZgy8eQju8hoDQ42ucoA9KpW1FS+bA8MfK98sjuWJke4veTktcuOpNirHuGxGKOnq2vljY/3Sx2Vz2tOUwtAcAei7SP7JSzsddReIpmvF2uDh1tII+UL2oCIiAiIgIiICIiAiIgIiICIiAuQf7QQJbSABx5lVq1rnWu6m6guvorLpLNuCP3h4lh7IoDSOpBFBEGxCEyMDcujjYGxPEgkHsCx1e8XEK2lqoZ4g+F1DMXvbA6LkxZv4Uk9Av3PE3C7+q1vL7z13kkvqqK4tunPwrF8SX1VUdo8Hmmr618cbnM/lCrZmu0DOHSyZbk8cjHHzK27pe+0X7Ob1Qo+TaqClqq6OdkjiMVq5W5WRva7NFVU+V2Zwy2ModfXgeCtFGrqJ8EhjlaY5G5btNrjM0OH0OB86lcMwE5S+oYWRuha9j3OyNyuJAeHA6A24kHxFXV28+kdKxxZOSI5A2R9PCXU2aOmaGNa2Ucq3NA91yWn8JbrWGl3lUgdnfDKeYxnJiGEMY1tQ95dGC82GSTRvQW2vbVQR+x20lJg75TLD7qncHN5TMcohfkJiMOrS7m349Nu1ZNtN5Es55PkaO3JnLUXfVPySAasfKSWcNRbo7Fs0e8anhEUTWyvp4mUkZzUtOHSMjjnZUG2YkZy6I90e46FzYIOuY93gwvxTeoFQJYgbXFxm6mno7R2K/4/wB4MK+LN6rVm3XbvIMVjnkqJJ28jM1jWROawG8bXFziQSTzrdFrdN9OukSu5apqnDkoonikbUvc+o5ZrYo7RMJphTZSXEkh2YEDnnqse0qJ2Z2Zhw2DkKcODMznEveXuc53Elx8SllyoiIgIiICIiAiIgIiICIiAiIgIiICrW8rvRXeSS+qrKq1vK70V3kkvqoOKbpD8LxfsZ/Q1UPa/vjWeW1P1z1e90PfeL9hP/kVE2u74VnltT9c9WjBh1GJWS80OeMgaS/IGkk3J6De2XXpcFIw7HyEX5WAG5GXlBfpsfo+kdaxU+08jcztc5BADX5YQ0tDcphtY9fRqt5u0TLO/DVWV2ga5kbpGtyvs5rwQO6y6W4HpIuIILEKPkXlmeOSw7phu2/SPHotZT+KYxFVZOWkqTyYcRaKI859i4XLhfUcbeYqBda5te19L8bdF0HWtoT8A4V8WX1GrFu026OGS5JNaSeVxltG58rXCEBrmhtyRzQLW6b9C97Sn4Cwj4svqNU9uIwOKV09RI3NNTTNbE7MbMD4RmOXhm1tfq8666R2GhrBNG2RoeGvFwHsdG8djmOALT2ELOvDXa284+3+O0L2uVEREBERAREQEREBERAREQEREBERAVa3ld6K7ySX1VZVp4vhbKunlgluY543MdY2OVwsbHoKD84bN1UmC18c9VBIfwMtomviDzmy3vzrNLdLtNiLhStRtdhEr3Pfg8jnyOc5zjLDdznG5J53SSug1+5OnqMvK1le/k25W60gs3Tqg14DU8bKrbcboabDqGSoiqKx8kZjDWP9zuY4veG2dZjSBrxBNuo8FRCjaTBv0LJ85D95fffJg36Fk+cg+8oDY7BY66uhppnSxMmLhmiyOfcRueO6FgOYdbHxa3Gvj9A2mqp4Yy+RkM8kbXvLWPdkNruDQRx0uONr2F7K6Fn98mDfoWT5yD7ye+TBv0LJ85B95ae0GykNNhVJXRSzvdVTNY+OURMjYDHI85coJFjHYEuNwmw+x7a6q5CsFXSNMZcxwY2PM4EDIXSs0vfQAEmx4Kehm2l2jjxOOkpKGklgEEkmSJz4yHB0fcgg6AAFxJ4AdivG4+E00NdyoyZaqME6Ob/QMOhaTcWIN+0Lag3EUsbmvZV4g1zHAhwfTXBHD/cq5bMbLx4fG9sb5ZXTSmSSWVzS97y1rR3LQ0ANaAAANAmxs01QZpc7QRCyNzQ5zS0yPe5pu0EA5WhnHpz6cNZBEUBERAREQEREBERAREQEREBERAREQEREBVfeZRiXCqkEkZYw8EW7pjg4X7LhWhQO3feyr0v+LSaf2VZ9HE90lCJMYhzE/gY55W2sLua0RgHstMfkC1N4eGCDEqtrdGmcyAcTeVrZXa/Hc7zKU3NuvjIJ6aWp83OiK8b4hbEZ9QOYw8Ojk/8ARddouWMxU9JhOEiVxzR1NHJG1xBzF3Nke7TuWNnLujUNUhilNnGWwvqCSAQOvxqG3m00T8JpHOL+WZBTtFgTEY5ORD2ydHQC3gbjquvGxm0nuynyPP4xThrJNe7FiGzDsOUg9RB7CsvNjbjuNf58pLq9prDtpnwvEbXE2Osbzma0ePiL9FlecPxFs7bt0Itdp7pv+naua4thz3WfEW526OBB1ZfR46y3XTpB6La72FVDhYtc644PB1A6z0WPUvDj5rPrRy8Ey+Ojoo/CcT5UWdo9o1twcPzgpBbZZZuPnZY3G6oiIqgiIgIiICIiAiIgIiICIiAiIgIiIC8SxB7S1wDmuBBaeBaRYg+Ze0Qck3DUTQa52UZo52Qtd1RhpOQdl9fkTe/h0ZxLCrsafdU4jmuP6WJtTStDHdmWZ4/tlb25SMNOKNHBuJytF+Nm6D0L1vPgEmK4I03t7ondpxuyWkePpauuxLbdYUZ4ZYgYmR8lmu+Mu1FyMgBAu3INei40XLdisUbBGXkZS9zjqLZw0Dm36SL2t29q79X4eyeMskaHNcD4wbWuOorguwtPnooy/nDO/Q8C7Kwl30+lZ+WaxumnhylykvUdKFjYjpAI69RdYrWFmgDW+gtx4rxhxvE235Iy8fzTZbJjWLOa9xtwu/TewKXLM2/5Qc35Rf7FalRoZsj2OOmV7T5ri/0K8rV+e7xsY/0zWUoiItLKIiICIiAiIgIiICIiAiIgIiICIiAiIg5puc0mxcdAxSY/43j/ACrLvD1xjBR/zKo/TTn7Fh3Pn8Zxgf8AUpD8ssw+xZdvz8N4KP16r0RH7F12OjriW7bDuWwdrxpyNU4Otxcx8UJ49jiPNddtXK9wDBJhc7XatNUW27DS0/tXFm5p1jl43aTo+Zzeg8B0C3Qtkv1XqeiLXFru6aePXbg7z8VifoVjs9arbL72+TC4P8aK4YRVcrCx3TlsfG3Q+hVIC3nUls9iQidyT9GvddjugOPFh8fR237Fzw5eOer2c888NzpZ0RFvYBERAREQEREBERAREQEREBERAREQERaGPSFtJUFpLXNp5iHAkOBEbiCCOBQUHc+fxrGP+4P+uqFk287/AGDeOq9DFWNxRtWzAaNNILtGgOV7ctx2ZjbxnrUdvrqXDFZCHOBio4XRkOIMbgZXBzD+SczQbjpAKvY/QK5b/s897ZvLP/lplbNvapzcHq3sc5r/AHG8hzSWuBLOII4cVQdw0hFRWMBIjEVO4MB5gdmlbmDeF8rQL9TR1IOo4xhvKDOzu2jUfnt6vGOhVo6/x9CvCisYwnOM7BzwNQPyx7V5Z4b9x7YcmvVVl7fOsbhmBDgC0ixB1BHiWwWXWIwErJyY7jXx5aqWwPHspEUxu02DJSdfiPPoPyqzKk09EXaWVuoWkMAOth0r34MsrNVm58cZdxsIiLQziIiAiIgIiICIiAiIgIiICIiAo7aM2o6nyaf6tykV4liD2lrgHNcCC0i4IIsQQg4puNZ+PTdlL/7GKI32j4Um8hh9Ey7hg+ytJROc6lpoadzwA50bA0uAN7EjoWPFtjqOsk5SppYJ5MobnfGHOyjgL9WquxF7em+B1XbQu9QKjbhx+NVv7Cm+sn9i69V0Ec0TopGNfE9uV0ZF2Ob+aR1LTwbZiloS40lPDTmTLnMbA0uy3tfxXPyoJRERQaE+FNc4uGmbiO3rXwYQ1SCKeMXyrXio2t6FsAIiSaLdiIiqCIiAiIgIiICIiAiIgIiICIiAiIgIiICIiAiIgIiICIiAiIgIiICIiD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3938" name="AutoShape 34" descr="data:image/jpeg;base64,/9j/4AAQSkZJRgABAQAAAQABAAD/2wCEAAkGBhQSERQTExMWFRQWGBoWGBgXGBsaGhgdGhoXGBgfGRgXICceGBskGR0YHy8gIycpLCwtHB4xNzAqNScrLCkBCQoKDgwOGg8PGiwlHyQsLCwsLyosLCwqLCwsLCwsLCwsLCwsLCwsLCosLCwsLCwsLCwsLCwsLCwsLCksKSwsLP/AABEIAL0BCwMBIgACEQEDEQH/xAAcAAADAQEBAQEBAAAAAAAAAAAEBQYDAgcBAAj/xABGEAACAQIEAwUECQIEBAQHAAABAhEDIQAEEjEFQVEGEyJhcTKBkaEHFCNCUrHB0fBicjOS4fEWQ1OCJKLC0hVEVIOy0+L/xAAaAQACAwEBAAAAAAAAAAAAAAACAwEEBQAG/8QAMREAAgEDAgMGBgICAwAAAAAAAAECAxEhEjEEQVETImGhsfAUMnGBkdEFweHxIzNC/9oADAMBAAIRAxEAPwDzX6uemPndYaU8ssXj5eXX340+rD+n4r++PRaTI7QTd1joUcM2yXSPiMfDlY6fHEaQlUABSx2iQcGChjSllgTBMYFoPUDCmN+fTl7sF06Mfz88bLkgPvrP5YIWjeJB8xtgWdqOaFHy/nuwzy+VH8/2x8yVITcT8P1w2yqAEEC4IPwM3wDYLM14ZAmeto6e0AdiR0/PBFLhxYwokgE8hEbyWgKPMnDGlSWN7QB5wNrRAaLSDFyecY3y50uHPUkx0aQwHuJ98YW5M5LqD53gCU5BrKziYVVm4MQxVjpm8W9Y2xhU4aQSrCGUwR5+6QcPsvQ+r1WLUVYAh0ZjoCkSQVJsRJ2HIDGfDUh3edTKC4uZZyJJAaCQDqbbkMK1sZpEVPLFQuqAGBKmRcTB989cd9xh4wrFQHOpaoKIWCsQxHhO0iYiffywJk8vqZUNpMbfKNzf09eeJUiNPQRZrLyf5yxzSysyeYGHeYy4KuwBGkgbz7RsJ6iD6+6+fD8pMnl1JAE+8icFqItkmqtO7Y7r5BqZh1KsVVoO8NtI3B8jcYpeCcJH1ku5CJSVqxLRA02BM2hWOvpAHLGnHMi9CgKdWsK4YhqRa7IB4qjyZImVWAxBknEOpmwSRJNTtjqlkwQWMxIUBY1OxkgCbC1yYP3bGcNSNEIUVvxhhfUYMAi6lRAtz1CIx8zVFQDT8dMGHhwSVa40vYFlK6WDQTtIuYLUcI8zk1gldQiCVYgkqSFDCALSQII5gi2Au4w7qIAHAcuz2JhoAkMSS4BZiQBtYTczbijkicFc69hSmSJ5YwzdHT64patAKuEmZljODTB1MSvlz6Y57j+f6YaHLY5amepwaIchYaWMmpeWGLUsZNRwaQOoXvTxi1L+f74ZNl+pHzv8sZuoPTB2B1C/uf5IxwVwcUHUfCMZafM4mxOooshlkrf4D94d+706awjf7IzrjrTLjrGOxlp5zy5ftvi77Sdj8siB04XTr2JYUPsqiRpI0hXBc7+zcaT1GICr2pepmHCZepVpfdQs75imFgH7YBmYTyqq8SBIxQo8Y5fMvvgZW4O2YP7ZN/qfn+X7Y+HJeZw9o8IqOJRa3XRUpvTqAdQhtUHnTLegwL9V38W2+9vWTb0xcU1LZlG0ou0kKTlP4f8AbH36uOX8/LBebzVKkFWqamp/H4YOhIGguje0X9oKHWE0tfUBjqllwyl1ZXQbsp9mIkMpAameXjAvzOF60x6TAhQ5RjelSjqMalL/AL/LHapgWMTCMuCdycNMtT9MYcL4NUqoz0wDpbTpmGaAC2nkYkDcTeNsEZeQSCCCDBBEEHoQbg+uFXCsP+D0B7USQyKPZMaiZMMYm2nnE2GCay6qcuDqCyrNpkkPDCRc2O3KJwtyWYKmR7wRIN5uDve+DPrRK6bBZkAWAux+Enn0wmSd7hpqwK1DoL+WO1oshV/OxBBE+cflgqgoJKsYDKVBOwJiJ9Yj344+qvTV9Q8JGm0ETIINul/j54FslI6rVWKhUlVn2VJJMnadzfkMaUOzlUkAqFB3JKkAeYBn3Y14RBqUyfxD/T5xh2zJQZiS5NQ6o3iLdQBy8/WMLc2sIYo3yyZ43kmCau8NQAAmQVZNRMFlN4JG/kPI4z4UsAuTAWn4STHiAOx66yWxQVOI02p1EZWUENb2p1Sd+Rk+mJ/I6grKsySAANyY/wBT6YJN2sDbIvV2VUKMVdAWBFjoZrgjmNmg8sY5+u9Vy7sWawmwgDaALC8m2KRqNOkoptqeoCzPpIClmEaWJu2kT8+tkmYycErvce8GIPwwUXdnS7qMMtmWXWwUam3I1KTcH7hHnMQDqMzyEzRZz4jMAKIAAAGwAHIYtm4fSJIWjTsfwL+oxPZrIAVaigQAxgD3HDNhUZ6nYTUcmSdsMqWTAH64Oy+Sjlc4xz9yKaAknoJn+fvjk7ktE/xFtRgbC2AhlwOWHdLh7OmtEZ03DKpZWi0hhII8xbGBy8X59en+uGxa5C5YE9XL9Bgd8semG9ShgepQHTDkKbFRysmP0xy2UAufhP6DYYZmwsb++B6YBq0/OfO2GJi2wKonOWPvj5DYYHqJ5kYMejgnhnZxq97rTFi9t+iiPE3yHPzJySV2SsuyFOXyDVDAkAbmbD9z5Y7NECwFvMXxVZnh601CIIA5b+9jzJ64QVcvc4GMtRLwWFbtLm6tDTSpVFzKMJC0GZXE31a50WvAIJPlgnj/AAqq9HLVajjL5qoUFRlL07FGZ1KhvtCun7+xgSJwyzGcrvNPvKjHS0hAEIYiFtVJY33Ag9MSWapVigplzpFvFsNt5n1ne2MynRlJ30qP3z5GjOtFK2py+2PMH432zzSPTprUpuuXYCV1KlaVGoVAXYNF7i28G0YeP2y4ZmLZhaiEQxLUzNrlS1OS4jwkMCI5rOAP+Cq/eCf8GT9smhk0c20qxEkfdNzynG+a4TlKYWrSGr/padanWCdTMtYMCKXg0m4Z9/ZbDXFbR8hbkt5EV2spd3mnbvDVkB2LJ3bBm8TKygkBxMEA2hRA0lQPlM0yFO6dqbq8KytBMSdMzqv4iOpJmZsVxDss8TTqd7JJioO7qMbk3du7qNcjw1CxmdNxhWgajVC1FKOjBirpDLDXOh/IEjedrzjlK2GInC/eiUb8fpp3S1JZmDanpgahDlF1UhCtPh9koTc35t6mXYJ3i+NCNSss6bjUNUgMlr+MC19r4huK1FWpI/wzKSRBUEBkPLSdJAJ6fEWrcJr5fh9EJ3iGrU1vUUlCpAVlSBdeVhs1OoBucMheU9CBjimpyeOeCm+sfU6Emm9ZUPgOXglkMFmMsCZq94+pNVnG2nGnBO02T4gqK2qnWfUKWsqKxVApM6RoK3gSb6WAAIMS+Q43mctTWpWpt3LsQHVQNRAklqRim5/qU02N/EYwxfhfD+IA1R3dKsBerpLU5G3fUzpIM83AHR2titxFKtSzuvAdRkpPqvx5f2PMxle7cpqDRFx5ib+flJxvl6JIJH3dx1tJj0BHnfEDxntrUyma7sUQcuiU1CMCj2UElKkbjUFvqU6R64ruAdo6ObpN9WzBV1l2psq94ImS1NpD0xTs2gmeRBEYmo5QjFtbjVTuxt3cgjnjTKkKTIlWGlx1HX3Yz4dm+8SWAVvAYBYjS66qZBcAqCgnQw1Lz3GDBR54W3clKzMcvQ0uVnUAbEHfmNueGYWTqfxGLajYnlPlgegAtii+sX8v554NZZ5AemIuc1dWQBVplqZcoEuREbiYv75wJQzHdo2gfaMfa/CP6fM2v/phrXpEi8mPlgCnkmLGx232HxNsc5XOhBxAKKBV1MyqsxLtF4JgcydzjuoadQeCprZVJ8KtBFpGogCRc7dcNcnlATDKDsYIBgjUvPn4jg8paPly5TbbYnA6rDFG5M5WpUBBV2EeZIPqCYONky8XuSepkk+p3wZSyoG235dcbd3Ak+7BuVxaglsLqw0L/Ud8E5DhdNaTtXUHVYhhykeHTzkxIvqPhgwZ7oZYMS72Rd55mbD4x/DhdxnjhmefJfw+vVup9w5kxLOAoLmb8Z7SVACqEqzSABuJsJPXyG3U4R59ZdjM336mIJ95k+/AdPNqKtNqzuia11siBgmogLrLSF1bWBaDNuZ9WozhJRUKmpOgSKikgUiSwDIwAk2i+1xB0mosGsm0Lqi4Eqp6YZVKPkcDvlcXEygxRVpk4w+rMxAEkmwAkk+QA3xYcP7G1KsFvs16sJY/2p+pjFXwzgVHLD7NfFsXN3PXxfdHksYXPiow8WNhw05+CIng/YE2fMyBuKQaD/8AcYewP6QZ8xcYc5xAoAUAACBAgADkq8hh1na4AJJAA3JMKPUm364SZtHedIiNQLODYqCfChEmTIDNAsbHCFUlUd5D3CNNWRN8QUzHik7ASSfQbnCpODu41DQAerqD8DiqqZMJqIJLeFtZ9qYVRBG3iZjA6DphVXyGpmPLUQPQEgfli/TeDMrSaZV5dNaCYYRbV4gCx02J9kAiYVhjT/4SCdSkqdwZLXiQZJ1C/mxnCLJ5xCQSl7SVJQ281INzDT1nDbK5iI01jNvbUMPuz4rPy/Ed8VJJp91l6Duu8jSh2bBMNTWCDLnxCbXgwyvvG1ztjrjnZihoL941HSntA6lREUySjXsJJiJJJ3MkulxOoACVpvz8LlTsBZWBkz/XscTnbPPVa1Naa0awR71SFBVVUnSjVA3drtrMuNkmLjFLieIq0Y65bIc1SUHZXPNM3xfNvXZqDvSpABEpGGQIsaRURpR2JIZpBlmbD/L8R1UwmZprpBMFBKCCRIouYQmDek9KOWMTUpCS9aismYFQOZB1EacutS9hYuJjAtfi2UU6R3lQxaFRAZuIasapMyYOkTtaRjz6/kOIb7npdfoqa60nmy9+GQ3K9msrmK6GnU1eNWakDrDQ0+JKpWqiTAJBqiAb2GPQ+CZ/vtdJwXpVCRpgBlBPMWvJkjk0+ePKeEV/ruao5alQQLUcay7NVKKstUbS5FJToBginc2gERj0QcHzuXqNU0pXRmJ+ysygkwO7boIA0ljYY9HwNftU+1Si+V3z9+IVWnVcE1y3S9/0C8R7fu9FlyWUevSpgqzMv2QCAEgk+0dMkjeCLGcIM92gXJ62yuWpaaqo9GqVGtQxDOrP4takaqfgIERBNjhnm6mUPfI4q0u+YPXoq5pd4wkHUhXWA8w2krqj1lXxriK5jTRLpTSmrCmWXSoEjSG0SFGm0gEC09catGk03rWPr5+ImVVY0b/0d8b7T5TiWTemEqU6mXBrIzqIVnZdVMEMS/eMSLARp1bLiR4XwYK61WL+AhoRtDWNocXUmDBERBOLfh/A8tVopQp1Up1jp3KxXNMMpdfCjMut6oB8TSswwIxM57htRajU9ZZEqFKppuSFhtNSRZqcKCoLASFBEzOEza09nDrnw8Pv75mhB51Msspm842Uq66jPXGZp5elVC6alRIWqrNG50NzAszAzig4DxvWNFcFWHhZ1W0ix1L93lcW8gMT+czLZpKXeVKgdl7wlahSGNNHPdhLIV1woYNKqSbgYns7kK+XYN39R0ZmAPe1NVmI8V/KZk8tseeocWq07J2fT9G1opxotSWcu/j75HsxpJPMkfpj8T5HHlmTyVQmTmcxMTpNape0mDq/Ow87DBx4ZmI197VC22rVIjbbXJvzONZUbr5jHlWinax6M9WASdgCT7hJ+WFuU4/l6jBVZyzQo8D9epW2JmoK7UhpqOCOeozvO5OF+S4RmGYl69Y+tV/y1RgexxmQ1TT5HplOksz4p8/9savRnk3wn8wRiEpZE00YlnJuSSzH8zjyvj2ZrVKrla1VLwIqOB8Jx0KEp7MNuKP6FrZaASoZiDJBBuOcGInHxaSOJBb4i3rbHgXBOxWbruDmKlZU3CB2aq4/pVj4F28bQOk4seO9pFo0aVLvQoSmyVKffCpU1LalEwKxjTJaVHi9mPFMqMouyd34AvSyw4l2jpJAVe80khV+5O0k/fboF2k3wtynDWq6qzBRBEA2BvBEDaL+8DEJ2czbcRzJoUmOWXQ1RqhmrUZVZAF9pQohokXx7LkeHqlGnSLFwlNEmILaVCyQNiYwE/8Ajdmco3Qido2/bHFPIO/sqT5gW/zGB88VVLKIPZQesfqcds/Uge+T8pxHxHRCvh+bYgodmWPtsFHRbn4mAPnhrlOHUqV1UavxG7fE7e4DGlXNKOpPnYfO+E/G6dWtRalQrCjUeFFQz4RI1xF9RWQCCCCdxvgJ1JvcbCnBbD12je3u/fAlVnJIVRAjxMfCRuQAp1dBcjnbqh7PdmfqCsvf1KxeC5cnTqBMFQWbTYkbkmASdocUs5B2ny64VGzyOkrYOVyAmWJqEAiTAXdjZR4RfTsOQwNxAhFOox4bDrAiw3NyfhgniGf0e06p74P7/DEzm+IKx8Esdp9dvPfF+lBvKM2vVUcNmef4oJIUWuJNrC6Eb89x5eeFFWsxNjHp8zfmTf34JrUWa9r7XF/EF2nqRgavCtG+1wDBBEj5Y0KasZVSV2dUssg56Yj7zLMA6vasCbX5RYYNGWYA6aoMeatJjXyv7HrcYe5TPNA8UwALxy64YoyvZ0pNv7VNW3t+VsUqtRX2NGjTkl8xKVUzC7KGgtsCD4SQNpEkBj5QcEpmqoMFDNxIPQA72IBmOUm2Kc8Hy7XNCnPkCu8/hI6n442Xg1DkhHpUqevXClWj4ll0qj6ETxDhNGv/AIuWRyY8WiHuQR46RV5tzY4n8/8AR/QdYR6lLmNQWqomdXtaG0npqa998epVeEUybaxcn2p3YMfaHlgRuFqsQXO1rcikbf2/PESdCa70ff2ESoVr4a9SH7Fdl2yb1arVUaswCIySwCWZpFQAhyQoJjZOeonFjS4nWESVb1Ug8ug6Y/PwxDZgD11Lv7M8ucG/nyx1R7LBxIRAOs1FnzAU7RHlIxEZ0Ix06f2BLhOKctSqW8Fe3qfc4y11CV6FOqvRtJHnp1+z6iMef9sOxuUpUWzCHMZcrpOkaaqklqagAVHBmWJjWBCnHoNXhSKRpqNFoK1WAMbxJM8p922EPbHshWzlAUqdYLDq/wBqxYNpDgCUWVgsT7LTC7RcO1pQ+Vtfd2/DuPhS4m612a+h5gufDvT0nUiU1pBmBBbRqZjpMxLsSAdhHpi54f2fasDUqEQQ4plgCyqysoOs+ILpNkBIiDa2EnB/o8zNPMIlemO6NSXZHVlKaZYW8QkoFuo9rHpWeyjOCqBBOoEsYswIsACTvvYYp8dVlOrThQbvZ3a2tj9P2y9QqTp05waVpNb8rX6/VZ8CTy1QOKRpOhVB9oJ8RKqUWzXANMiYGrlfmN2hrhUps66VXvmXWCDB7tEvaGJVvicPP+CWN1p0hBLwjML2sAy2EAbER78c8Q7MAkCqQHuq66rS0EF9N/HA6zgqXAUqddVITdlfD3ynzX1Aq8TPQ4yj+NiX7P8AFgzdGaQTO7MCJtcXj4YtuH5DUYkkzY9Rbf8AXA1HspRpEGnoF1ICk3tJkef74rOGUgl4nGg6kUnYpxg5yyjajwynSSWEnmYkDyAx2umYMABZPkRuCPTpjV831Fv4cLOIVdZn3bcuX64rxWt5Lc5aFgwzrUyIb7wOkIJc/wDYN/y6kYlqnZQ0SHFEF2qJcsJRb6yYUqp2AIJIvfliryGW7syOdidyfU7n0wyz2U1LbpPl7sMcnDup4YEe+tTWUef8fzhCslABZEF4OoieZiTfriPyPYOtXVqjVkpqCQWcuNok7RE2uRfHp9bgt5sfL44yzRp0+6pVlTQ7hFVgGUm5GoGRAMGTzI54uw4jRHTTRS0TctU3gQ9jewByeaWsawqq1KopIWIJ7sruTIIBv5Y9EFQACJ2/m2Jrs/xFK0tR9hGalAGnTEEAAfdKwRHKNogPq2aphkptURXf2FZvE/8AapaW92KFeTlO89zSoq8cHxsxJAIMec/rhXxjtOmXfQMvWraUFWq1JQRSQtoDNJljIJ0reATsDhjVoGfDz8gPyxD5v6XKNF83SC+KgWVdTQajL3ikgD2V1qi7zDzaIwmc7LAUKWp5yXObVfLwzMdOZ/XCDtFlc7rpNlADTWHeKiIWYPKiWuU0gGAYMmZxr2Y419dyyZgI1PUWXSb3U7hoGpSCCDHlynDqtXSjSL1KuhEWWY6AFHrpJ5gADewGJ3BtbCI6jwPiVXMU69R1o6NIM1S2pQ5cqUpkhpDEeIi0Ydcez2j7NCQ3MiQRIJQA9TufcOeDeE8coZoM1DMNUCEBolCpIlZDIrQRMHYxgOvwhhUZlJMknVz8VzJ6jaemLPCqCleT22KX8hOtKDUFa7z4e/8AAFkuDX7x1XSDJUmWa0aSdgdfImZ6RgamjSAAQNWnmI01FCiYmQNXzxVZYIKIplQCBHjUOs8yRMmb/HGGZ4GzyyRf2hqlQQN1J+7HI3G0YsviG33jPp8E0t7/AEJKdJSdIspHvNEfmrfDC+vTJa3IAf5QF/TDzN5CGgHVtBXYztFpIPLrBxzl+zdZ1DKqgG41NB+BE+eLEakYq8mKdOUnaCuHUwFMaEtAEkDYoel51G+OzxZVE6aWx+/HnyHuwrRwR6QPgZHLrjKs4v5zNt5uZjrhfw8W8liHEzSwl7+w3ftYFPsUtx/zG5tB2XkvixxV7YnlSUnkA9S/+LGy89APvxOV64kb7nYnpf36d/LBFOosCQfuxMjcErc2AgGOUA4L4ajFXt5jY8TVk7P0Gj9rHhitOQJ+/U5NUAPvKge/Ha8crN/yjEkTrbYEhjv92B8cKu8WxCcpvHwubHnHS+CE4uE+6ltVifwkj5w0eh2wLpQ5R9f2N1y5v0GtKtmHv3Dm4kDWRfTIkNsL88OctmqlSlGYoPcgAKGB2ElhMIBJ3Ow2wjqfSHpEEUbWsWECOk7TaPLAdX6T25ClPkGMRqmCWjla2K74ectoLzCfEQivm8kM+8MsEWUJkEq4JAUwSNVjqJXYW5YOoZc/hA3/ABefU+mJfL9tqjmNCySROrnL3N+i/PB1Dj1QjWy00T8TVNIEhDdmtI1H1jljp0dPICnxGrn5D7MZLVsYI2MmPf5YFy5b8REGDedjBHTkRgLJceWo2in9s8BiKewU2nXU0rE8wThAtfPU/rD/AFinSCVXqPSq6GqIjOzBlFRQjjRcRUg7SDbCYySumy5pbzY9F4dBUwQzAw2mAQYBgi+kwQb9cL8xwoN9opKObspIJkwSDpkb9CRYR1xJ0O02Y1EpmauYpEqEenlKdGm4cABTVroFpVRaJLI3hXwkwrfvc5B7zu1uJ1Mo8pK01KgkwY1GCWEkFdIJZC23DsoukEH2ue/SPTbDCi/L3fPCJC8kvpm0gE9fMCf56YM+uLYT4p/g9TywThfIpTSdkMnbGNSP578H5JUdASBPPA+e4fFxt/t8MBG17BzTtcwpPBw31AKSOQxMo5B/nkf3wyfPGI672/nPEzg20RTmkmKa/FKOvUCms1WoG5ksEU6T74HT4k47rhagh0pOoOz3jruh8umB+JcTanJ7tG8yL7AG8Tt54Ayued1U6VM3axF58XP8U4b2Tirie01uyHNGEKBFpJTvAp2BJBtpCKBYEzJn3Y/Vxq76VksKOkzcFHJMWtpswuJNrb4Cy9Z2cJp0gyQehA1bdZxR0+HhgDC4pcVGpJJQsn43NLg5RppuTvn9foxp1iSDFj+RwU1NWglZIuCUkj0JFsZVuHkwASAPwsV69B6Y+08jH/Mq/wCc/qMEljIE3ZYP2bqkCwJmxJmw8pxP9oOIUR3NCuKL9/WpqtGqx+08ajwqqtJDafahZ3OHOZyR3FaryMapHlIIuOuFfHexuVzpp1KusVKYARqdUoVhtcaTKe1eSs7YmS6AQbe5xm+LUKfEO6mhTqV6KEG61a5DslMCBoIADqAW1E7CBdouYI5YW8T7B5fMZwZuqarVV0aVFQKi6DKkKoDe14va3OG1Rhq9Pmf2GBirBysz6VqETpPprUbgTPvn54HzFPMMI0yLQO8WLNfbe2B+P5+utH/wyhqzsEBb2UBDMWM22WL2kicBcHzmbRqK5mp3pqrU1Dugncso1r41C6gyytxuJUkbl21pWsSuE1Qc9SXhfLsvp6nQyLd6FqqAtyokEPBq2BBiykEjeMNDWPTH3PURVTSSVIIZHG6MPZYenTmJGF3/ABLSTwVw6VRZgiFlnqrfhYQw6Axhz1Vdvx79+RVjpo4eL8/fvzE1NrAAD7s2gm9JvLfURttAxnW1su24E7ffBL7RYkDHNHNkAQNgLzzBW8eiqNuRx8r51jzMXsogQ1yOsW88aV8mTGGADPZdyNTNEkz5sVcn36Y+WPzZENI72ARvuAG7+CYnYOpPScY5s2n87+XPHNByYABMx6eKYuYEWJnyw/LWAkknk5zmURg32tQkyQNhcaCDJPLxT7sCvkafIMT4rkk76tO2kW1deWGL5R9JZiqKqySx2uwMxYEBWN+nngPKVO/ZqeUpVM26lgXSEoJeFL1ntsNUCZmxtcZ1tCzIZGipPCOPq6z4aS+hAPL3k3vhbTOuoKVJTWqiB3dFNZG920kInOSxHwxWZn6MMzXot3ubSnUN1o0kPcgx7L1GPePPXYG8HbCbsb2/fhWvh+ZypZkYhVoBO91kg6WAIFQHcPMgWvyz5cS//JbjwseZjSp1aGbTL56chTqAkVSq1Sbi2uTTS+5htJiYBnFD2o4RkspUoVKGa7zPowK06rfWjW1EAalNqMzZ10D5Ed8Sy2b4ooGbX6vl9WtcvSCmoSJANTMVLKYmyDncDDnI9lKCUWoLl6S0m9pdyx5Fn9osDcNqkcowDhUqK8md2lOk9MUE1shXzTU3qrTyxpmVKE1K62ggVLLTU81h55+elLgdEOahQ1aoJh6p72pbUYUuYW4sq6RJwBlq9XJQld2q5WwWtEvR5Ba0e0mwFTlz6ChpZbZlYMGMg2iDcQZhhthMVFPI6TlJYWBPluJd9qWomhgJ0O6vrpsIU+GQwJDIQCQCCJIIJGfNGkukAvSAjSfE6DoNy6R927AeyWEBaSvwpJ710QMgY6yRKggajqOwgCSegPIYks1lHrMPbo5N1IWuI1tYBJBvSpHfWRLW9gNOLHaQtkqKjVbwtwbOcZkaaPjIGqQ40ouxJe/hHhkANEjVpW4F4LnDVqwG70idTABKaxYhT4mLTa1hcTjPinZrOZtFp5ZKFPLgmdFQolUjUpekrIWoKykhlU+KTJbcueB9i8zl6QQJRDGAT3pgDaw7u8Dlgo146cu3hYJ8K07pXfXBQcNzsMSTC7RPz8462m/TDOrxhYlQTPOMAVOFhRpAEAQL7+sdcLEyWbAAVMuY/FVqD5hDis3TbuW0ppWPlfi6ybX6kgkm55G2BzxZdyw94/X4YUv2Fz2vUalDTMkGtVbmeRpQd8GVOyNc7PR63Z//ANeHudLk/JiY06lu8vT9htTOI6xKmfL1AwmbOihqEBlJmJIjqQYI2j4YJo9ic3uKtAAbDXUufOKY0eo+GCv+EKhtUqLPPS7H/wDKmJxzqwta/qEqUlm3oI6XbBe+pKKVQamOrY+Hu3MLMX1afcDi44Zx2k1NTNQWPtJ0J/CTiYP0cHvFqJXUlCSFqK8GQV9qmwI35RhvluDVaShRTUx/0qxI3n2a4LR5TivWlFtOPQfBNLJR0s4jezUB9ZHXrHQ40BOJ6g7IfElRf7qZ5+aFup5YcZLiVMmNUHod/hv8sVXWhH5nb649Rii3sa15jCtmg/6H05Yfgg7QcY1sqDyGGxaeQGhJ3/odvPnJt5xjjLVAToJGqLbCYEQBMnrt1wzqcPHT+X6YXZnh15UkEXEb7iNr85uRg8AXaMs7mGptYEAQdUH1tyxi/HHb2tP9oYx6yY/K3zJz8YZZmkDEyVYiYiTGkgC83OOB2hoi5Rx5hVb5qcUKnCV5T1RqeW3mC5Z+Y0pJqCkTcAj34Q5ntjTVyqq7gW1KVCnrE3iefPfH3j/a0EBaOx9tmEH+0AyI6k72HXEWao6H5Y2+H4ZNXqfoq1+KlHFP8jWlSYiStrxJG4dUIjedR5DrfBAohjCyQdQBiBfuwh5/jki+0YHGaVPtKhAQBGJawkgtcnqV578hid4n9I6L4MuBUYQNbSEBApmy2d7pz0jyOHSmovIiFOUlgp6qIqNUYhQo1ySAFlUEF2iLO1pHphTluL1MyzUuH0GrxKmoZSgn+IBLtBbwttY+uJXs9xqhVzdNuJ6qtICFExTpmFALU0iEEXCgciZAx7ZX4hRoUA7VKVHLqBpaQtONx3YT2ieiAk4F15SWMIYqCi85ZB8c+jHNVqLO+cWrmBLCiF0UN3lUYkQ0sYZlAvuJnE52P7eV+Gu1GtTY0NbF6bwj03O5TVsdpUmD5G+KTP8A0i1s0Wp8NpaUBhs1WAEddCGVU+upvJeX7gPZlKdTvXLZnNMZNWrc6j+FWmD/AFEk+YwlUpTyturLEq0aas9+gbV41xDiC+ANkcseS3zNQHmLAqPNQu/3hg/gXAqOUEUlSmxsWHjqt11VBf1GoDywwp1wJg2AlnG52FvItAA+8TJ8p5u1AqPXWnmaeSSg5pmFR61RucK+yg2CKCWIMabAuUI01sU6k51OeOn+t/divohRuWHmyR/6icMaAtPLkRz9PP1xE8D7UVVWhTzdKtTrVZQMygUne5CsoclXKx4WUCQcWtOp7VrFQ0dLKQPdJGOlK6wRTikzoNuIt8Znr1xOZ2q/D9VWkdWUF6tEkA0er0GPKd6Z623s84lmlo0mquwVEEsxmB8LnpA3MDEfxXhGfzdNM0ihFpuKlHK1BLOFMh6gPhLmAQh2FgQTJpTsalNOwRxHtUxzFGpxChUpcNqf4JYAo1SfA2bUXVSPEqNYWJDEHTPZztlS7+rRy9aocgrWUrqVmB8aU3MEUSSDGozeLER12t7X5jiOV+rUKFSnJBzPMkgyEQ8hqE+IA2jYGZVez9fSrdw4ILKEA9ldKkc5glmFz16zhI49MyXbjxXewsIpaRaYC7E7RAFvLD3Idq+8Uv4gJgSgBPpfbEb2C7J1aripmKZFNNWpWjxGV0LaSyxJMmbKPW9TgFJV0d0tuS+HV0NiL9T1xxBpRz+tNZkTIFr2tYDf3YE4vxRqOXeqJ1BlQBUDMSzBQNM7tIi/3hib7Z53N5aolPJr/wAuWJNFgskwoFdgdgTMRfCGt2j4nW0U6tOmU7ykxb7AOO7qU6m6VgsalJ9nYxjjiiqfSFa4qjaQaSCxBabvaANje/kcYHt3sVLNyMLTgGYuweOht18ji5zbkMxU2kmCbG5uL+E/nz64j+2/Amq06dZRLLIqeyCysJAk+zDgIDy1TeDjjjKn9IMg6S5AYqfAkGx0kHXaYIvzgHcA9Ht0GXvPtFWwJdU3M+0A0iCOXukzEHl+z+YLtKkKyMrGaQZwQPCYqNEsBEyLcpw0o8Nrk3Gg7ipqTff7QBiXU7TciR7QGnEnFbm+1rUioq94msalUlF13IOh1qRYQSGt4liSRhhwntCK50faKQSJNnX8IdWPj1bCDq8gL4iuEdmHd9NUdyCF8AKMlSzL9mwqFkYgi8iylZadKsTwGoqqiBq1NCw8TU0qoUJ7t0OseGGI0mY0A6U1HHHFPR4nUUeF2jz/AFBnBCdoztUpq48hB+BkYHVjoDvJYgEkadSTF2uwkmYMkdGuCAqtMgFh4lG5A2/uG6++3QnD4KM1Zop1XKnK6ZQUc7l39l2pt0a3w1SvwjDBWZdzI6/yQfjiDrN/LYyocUq0v8NyPLdT6qcB8BTveGH4Y9DlxstpHpCvOMKyCbjEvkO2y7Vl0H8abe8bj8sUFLOCoNSsHXqu/wAP9vfiHSlDDGqrGWUB5zJdD5Xv/wBMHf06jCfM0yR4gCbHzliEO9+hENuMPMzU3I5SPSeo3HvwmzOaAsesz6AECOZLAXtvhsLi52J3PZcFonTeL+KIDLzMyXXblOJ5Tiiz1SWOkj7u08y7xa9gb4nR++NGlsZ9QY8I+jkVCKufrHMuNqYJWktrXGljz20j1xZZnglGtQOXeincx7CqqhYFiun2SPxYS8U7XUcoDrJap/009rr4ifDTXzb4HHnXHO02b4j4S/cZY/cWYf1PtVPVoXyGKmm7tFXZd5XeEJON5BaWaqUMvUGZCtCMtwdjeLMVNiV8Np2wz4V2WnS2ZbXpHhphvCo3gkGP+1YHnjbhuUFIQikTubyfU/pthnRq4uUuDjHM8vyK9XiZPEMeo4yxAACgACwAEADyAsMOuGtaoeapb/uZUJ/ylvjiey9TDnhlfSZPsEFWvuDyH9UgEdOeHzWCrHcaLTLUmC7hlYj+kBwT6AkE/HCLjXCzUNKpl+5FenVWrqdY73SICsyDXA3E9OUDD+ku3dupAuPEEf3hiL+hjpg1Kz/eqgf94J/8kk4ryaas/wDIenN/9AHD+E1Kj06ucKBqd6dKnqCSQVLOanjdtJ0hiFABMAk6hQ1s4lFHqVmCKo1VGYwFANp85IsOekC9sAfWlRS5bSFBZqjWCgXJ8vUyekHEjwbjVDi3EFo1n05akNdCg1vrNQc6nUASwpdOvjGKlWWlFqjG7wZdp62fzVKnxBKQXJ0mFWlTYhmKqZFetS2ZD6yqkmIJYsM19KC5nLrToMlLMVDpdmqqEpT7TLUJ5iYJEqJN2ia/tr2xTh+X12as8rRpn7zCJJAvoW0xvIUXIxKdj+zQy1M1Kqj6zVu8hfACdWgACAZMtFphRZBinGDky/OooIzoPkstTWn9apRvqBL6zaWPdhom0TyECYwTw+vlK9QU6WYVnOy+JSesalEkbwOU9MMa3DKDElqFFidy1JCT7yuOstkqSGUo0kO0rSRTHSQu2CdJoFVkyn4YaSUwlNgQtpmb8ySNzOCjUWRLCW8IuN7mB7gT7sKKWZaBJ/LGyMxAMi/l8NsA42DU0yX4vxXI1Kzs2dozOkgVNtI0xZeowF9dyA/+bp/5yf8A04sKmSYmxX+e7CrO9l1Ylog7yD77jmMQ49CVLqaJ20yRN81S9JMeu18cP284YVZWzlMhgVYAObH0Wx88AZfhq0n8a2NtQMqfX8Pvxvm+GUZ9n5nFeVXThotwoKaupC0cWyPLNIR1ip/7MZHtFw//AOqU+iVv/ZfBrcLpGIFuYn+eWMq/DKQ3X54H4hdB3wb6mSdqeHgR9YDKeXd1rcpHgsT058xthple2mVpAOautW8Ifua0gj7rQhZTF7iYuCwGAuznBaVSsW7tStK97y5sm/QBm/y4qlyFMTCLcQbbjeD1HPFujF1Y6tijXtSnp3ED8eos40u+sgMrU6FdkZTYEMqFQsWkGLQwBBxjxDtBQpV0yzVRSzNvAA0F6gFpVYUk+AXKmDZZOHvFuKLk8tVqhbIrvoW3iVGcXiBJX2iD5g48X4fnO6p1cyar5jLodNNpAzNCrWYgnUdRoPoNV9QJpuwUjxeyf/W8CWlUWT1HOZIiNaGmTswE0z66J0H0t/SN8J83RKmCIJEjmCOqkWYeYtiL4h2xzbUR3tT61kyVBqIooVkeDo1vTvSrDxEatSPeNe4b8M4bxTuVrUWGcyrjvEpVyFqsDIsD4kqTYMlQ6rEagYw6HEW3RWnwrfysMrYzy+fqUW1U2Kny294wr/4kFRWejSappBL0tUV6YE6iU0xVQQZdNvvKmFydsaDbh08yoI+Kkn5YtKtTktyq6FWLvY9L4d21SpC1vA+wYWB/nT5HBefphhIIg8xt71H5j4DHnFGqlVZpurjnB29VIke8YY8O4zUo2J1J03j43xLoreJKqvaYVxCUYHVB5EEc5Fj78LKYth1maiVV1KbG8cvf0PmPfhbTo25/zzw2mhVVkdTRQSJDRck2DNzjmRPM3O+Ce9gzI84O/Lr54XZUTIibdJIwQKYG6mPf6fnGHU9McIfNN5GVN7brtyb8pwXSbkH/APMPTkPLC2nQtsfmf98HU8roMNduhFh/d1P9Px6Ycyu0N6LQAWYwdgCJPysvn8MH0c3O5PpaB6YRp1JMny3+eD8u46n4D98LaAuPKFUefxGDadQbmwAkkkAAC5JJsABeThRl2Fhf4D98JBnhxPOJkKVXTl7tVqA+KqEhitPqJiOp8UEKAa1WSgrjacHN2HeQyp4xViWXhtFvEwJVs1UF4U7imu/lY+0RoQfSD9H31GMxQYnLs4GlmOuk5usNu6yLN7QIvO+PXsjQp0aa06YWnTprCjZVUXuT7ySfMnHlXHeMtxnOClTYrkcuZLCRr3Gu+zvdU5qupuoxmu8n4mlHTBeB32OydbM1Rn83UeqyAJQ7wySVkav7VMx1eWN1BNx3mAqLBQFUBVUAKo2AAgADoBAwTSeBqMbwsxBI3Jm0D5mB1xajBQRRlNzdwjSevuvb1gQD5Y6y6SeR9CD8t8cBoH6kH3+I6R8zjWlWEg7wNZ57bCdrtA9+BaDQQBJAB3th0uStE8sKOCJrqSdlE+/FBitVw7FqjlXYPTpi+o3G/wDPPH2ukU3tHhPux+qR3gjcb+Q5H1/fHWb/AMN/7TgLZQxvDENPr/Nzy92M+I8KDxpJQ+VxtPsn0O2MhW239lTZZ5YMDFk9ltiLqRtccz0j34bUpqXzIRSqyhmLsTtXhtdSYNNr/iKnpswjAHEHrKvipMPMeJfipPzxQHOLpjT4uvz9ccrmbWnCXwMHtdFmP8nVW9n798jTsegXKUzzqaqrdZZiBPogUe7D3CXL5wGx388FJnCJGLdOOiKj0ESn2knLqea/TRxp1zGVp03ZCitW8Jghnbu1Nv6Ub3E9cKOz6jOUSmVdKGfV3qGhCilm1NNUYIG8AMBpomVOpo0iyr/pPzvecTrXsgp0/TTTXUP8xb54l6bkEEEgggggwQRsQRcEHnipPLZZgrJFXwXh+vNDuZy9QErmss4kimJNfQlSe+QKCTQeXFo1galNyPbDNMXfIVjTZzqOTYJUAhQAcrrUhoRVHdiHAAjWASvB7YLnKLLWCU+IaBSp5snQKi6lbTVYWp1DpCiqfD4jJQScJq5792Wt9hnQ12Yd2tVp/wCbyo1pv3llYmW0nxkAjvK0Pr1UNl5p54samhWYLVYanZqLzNKpuxRjpNyrD2MbcX4a2oJn6LZPMtJWuUilVNp75UBE3vVpz/WpJLBtkeKvlwtSqUy/EahZRVqJulNwG+sr9w1agamaumSKTarMXG3abt79ZpnI57LDLEMrGohNQ03A8LrTb2qbAmSrklTKltm44hcxl62VqgMDTcDUpBBDKdmV1JV0I5iQcPaXbcBQHyqM3Ng7qD56Zgegt6YFNR8sBRzCLmMq8tT0tK33qZWtHgafaUiJADpOwfEuC6E76i/fZckDXENTY7JWST3b9LlWjwsbw2FWUPlYudKFT5kN6fb0qZXK0h5a6n77+eDqP0gpA/8AD0/fUqf64hyMfMH8RU6i/hqT5ebHVKkGB6+7njpMt6R/OXLHyk0eXuB/M40709begH5Y1UVTbLgrtE9ZE+4TIPngulRMbfMYCWs3X5DBVLNN1+Q/bD4SETQyoUz0wwoA+X+Zf3wpp5k7z8h+2MsznKtVhQoCaj2mw0jnf7trk8vWMTOWlXYqMHJ2QTxDM1827ZPJLraD3zhgFC7FdZOkCbEzc+Ec5i3p1KFWGDU6tNvNWRhznkec/pj3DsvwWnk6ApU4J9p3i7ttJ6AbAch5k4mPpffL91R1AfWiRpIgHugDq1xuuqAs89UbHGPVbl3maVNKPdQmz30i5zPZdMnpXXUIWo6yGrDeGHsovNiNwOQkGq4FkEy1FaS3i7NtrYiC3kLQByAHniY7H8K7le9cfaOLSB4EN+ezNueggdcU9Ov6fAfth9GlZanuVq1S70rYbJVwWudEg+JSAFlGEQB+Ei07xq3JwlWqcbCt/Jw5xuITGq1xMh1n+qnpP+anP540q5ix8QLMRsxaFG1zJuYt/ThQtTocbZca2VRzMfv8pwtxCTLPs3QilqO7Gfd/Iwxq1r6V35/0/wCvlgdamkLTTcCCRsv+v5YIoUtIxnyy9TNKKslFHDU9I1C5Fz1I+96nn7sdZgyjRzU40nAreEOnLSWX05j3H5EYFZCeCJ+tsAAGYDoGMfAGMEZLNEggkn1P74TvWwZwWsNTSJ25bb40nHBl3PtWrfHxMyI3HxwTnaSw3g/Fyvz88L+J6QkhNJkco6+eJWQbhmWy6VwyE3DagPxAbRfxQ149MfC1ei41aXokxrmGXzJO6x1264R1niAQQ1j+ojpaDjDjvaCp9TzKsdU0mAYzquNO49qxO/xwMo2uyxTntE8z41xH6xma9YWFWq7gHkGYkD4RgPHzH4HGYah91Yd8KcZs0srVmSQlKsAC1IfhqT7dACSeaQStpVkeGPZzjjZPMpmFRHKSCriVZWBVx5EqSJ5edxjjiu7bcM7uoi5hR9UZVXJ5ukNeimFAppU51V0gErOoSzIWBKnHgbrk1V+IU1r5em6jLARULEnUzUGJ01KCr4yjeHWUEKxbF3wqnRqZcjL0xVyFWDVylQ3ompBJpEmAoJLaRYFWKkNOiU7S8J0UKdWgFznCNGkBD9pQMku+siUql2JLkaTIV1AC4E4oO2vabh7ZJiUSsK2l6YFJlFRlIDEVVUCnVVNQMnUtgVZSAYvhXYrOgDN8P+1oVFIAqFFd11FXp1aNQ6aokEGCVbcQbAXhGSFEPVaqtbhxH2oNjUb/AJdI05mlmdWzg+FdTBmUEF1ke32Zoh62X05jK2LZeoulsoIChR3ZGmiAAodZQwJVWN+OJbPcGWrragjU6tOe/wAo066Wn2mpavFUpi5KnxpedQ8WEAOLyrSq8Zza5nKkUc0op94hYp3YpwiVadYCXvpGkw4MABhtTt9GjOdVWhkatQ+04r5ujrP4u6pU9Ck7nTYmTAmMScQmWSJv+f6e/BAp+pP/AHDbblgsUfM/H06Y7GWGNwymwMUF8vgZx2KK+XwbBgywx2MsMFcW2Asq8jf0a3yw+7N5SnSJIjW25g7bgDoJ5czgIZcC/TDDJpBwMsnJ2HnEuNpl6LVansrYASC7H2VXzPyEnljzbh9B87mXzWYIIkWg6SR7KAfgQRb06nBvafMNXr92TCo4pLzgsyoWI5m/wAHnh7lskqKqKIVRA/MyeZJkk9ScVoxUpZ2Q+U9Mcbs7T+75H9sbL/d8jj4tPGipiyVrH1caA4/KuNAuBuRY/DBWTzRRtQgkTv52/LGCrjVVwLJ2HOW7S1F2Cx5T+s4NTta3NPmP2GEFNMb93hbpwfINVZrZjpe2gmDTPw//AKx3V7VUnABlSDYw1uR5bEWxMOok4+MuB7GAfbzA6u56SfzOP1DMuhOnnG4naf3xu64wanhwkLzeecruLzNhN98Yiu9Sm/hFRgRC6TYGZaFuY29+PwXw4DKdDGItgmNkzTOKAazQGK93TvcAlAGNjcgg+/A3FciDk6qrRLl6J0uNR8RBLEsPCoWI0xJPlj4aIFuWOLiwJA8iR+WIcbqwxTs7kZS4chSmncytSiagry06wjOQPuwCCumJ3OP2SoUlpoDRVycs2Y1MWkspeB4TGiF2+eHOY7K0nsjPS3I0MdIJEHwHa0i0YluNcKbLvo7wtaJgrbpubeWKFSjOCu9jRhWjPCDV4Sr5mnFMikUSrUCzpQFCxGr7qkjmeeO+F1DVpVe7y1NyatL7MByqjS66oDat9zMXOJ7v221NBABudhsPTyxylUr7JI5WMflhI0rOAZh6Fak9JtDjOGlNMkoVtKgNIZDffy6CPQuyXaOlmXFWiKWUzVdnWrSYt3OYKRdADC1IaSY1GCIaSceIrUIiCRBkQdj1Hn54/LWYRDERJEE2J3I88RY49yr8FDp/4TL9zUUVNWSqqEFUs0mAD3TK2lSS2sQEA0aRjz7J9maprB6GrI5imT3lOrrApjwqzpUIJNM6o7t7tOkGpMYD4f8ASJmEpCjmAuby67JW1a1A/wCnWUiohi25A6Y+cY+kKtmVC1FLUEulNqtVnWCYbvi2p3ubuCByUYg4bcVyyVQaNAjJvTqhtLA0hXqeALUbSP8Aw1SXGmmfAmowUMliKf0o8UogU6mXR3UQWqUKutuYLGmwVrR4gL73mcJ+EZhq2gF3amZIWs3eMoHi8FVdDpcA2MTeMD5btz3KinRoRTWQofM5rVuZnuatNN59lF/XHHH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" name="Picture 38" descr="Big Panel of TV screen internet business - csp273597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68760"/>
            <a:ext cx="1168654" cy="792088"/>
          </a:xfrm>
          <a:prstGeom prst="rect">
            <a:avLst/>
          </a:prstGeom>
          <a:noFill/>
        </p:spPr>
      </p:pic>
      <p:pic>
        <p:nvPicPr>
          <p:cNvPr id="32" name="Picture 20" descr="http://fc06.deviantart.net/fs71/i/2013/304/a/1/cyber_world_artwork_1_by_joyfulsushi-d6sk0q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714" y="1907478"/>
            <a:ext cx="1167094" cy="729434"/>
          </a:xfrm>
          <a:prstGeom prst="rect">
            <a:avLst/>
          </a:prstGeom>
          <a:noFill/>
        </p:spPr>
      </p:pic>
      <p:pic>
        <p:nvPicPr>
          <p:cNvPr id="33" name="Picture 22" descr="http://www.choosemontgomerymd.com/images/photos/iStock_Cybersecur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7341" y="764704"/>
            <a:ext cx="1252651" cy="864096"/>
          </a:xfrm>
          <a:prstGeom prst="rect">
            <a:avLst/>
          </a:prstGeom>
          <a:noFill/>
        </p:spPr>
      </p:pic>
      <p:pic>
        <p:nvPicPr>
          <p:cNvPr id="34" name="Picture 18" descr="http://reviora.com/wp-content/uploads/2013/01/Data-Center-phot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956318"/>
            <a:ext cx="1224136" cy="816498"/>
          </a:xfrm>
          <a:prstGeom prst="rect">
            <a:avLst/>
          </a:prstGeom>
          <a:noFill/>
        </p:spPr>
      </p:pic>
      <p:pic>
        <p:nvPicPr>
          <p:cNvPr id="35" name="Picture 10" descr="http://lcolumbus.files.wordpress.com/2012/03/image-for-data-center-foreca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6096" y="1700808"/>
            <a:ext cx="1296710" cy="864096"/>
          </a:xfrm>
          <a:prstGeom prst="rect">
            <a:avLst/>
          </a:prstGeom>
          <a:noFill/>
        </p:spPr>
      </p:pic>
      <p:sp>
        <p:nvSpPr>
          <p:cNvPr id="39" name="타원 38"/>
          <p:cNvSpPr/>
          <p:nvPr/>
        </p:nvSpPr>
        <p:spPr>
          <a:xfrm>
            <a:off x="6804248" y="6021288"/>
            <a:ext cx="2304256" cy="720080"/>
          </a:xfrm>
          <a:prstGeom prst="ellipse">
            <a:avLst/>
          </a:prstGeom>
          <a:solidFill>
            <a:srgbClr val="3399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Franklin Gothic Medium" pitchFamily="34" charset="0"/>
              </a:rPr>
              <a:t>User</a:t>
            </a:r>
            <a:endParaRPr lang="ko-KR" altLang="en-US" dirty="0">
              <a:solidFill>
                <a:schemeClr val="tx1"/>
              </a:solidFill>
              <a:latin typeface="Franklin Gothic Medium" pitchFamily="34" charset="0"/>
            </a:endParaRPr>
          </a:p>
        </p:txBody>
      </p:sp>
      <p:pic>
        <p:nvPicPr>
          <p:cNvPr id="43" name="Picture 25" descr="118303814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5270144"/>
            <a:ext cx="18716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 descr="Computer © EU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65768" y="6116824"/>
            <a:ext cx="1009636" cy="720080"/>
          </a:xfrm>
          <a:prstGeom prst="rect">
            <a:avLst/>
          </a:prstGeom>
          <a:noFill/>
        </p:spPr>
      </p:pic>
      <p:pic>
        <p:nvPicPr>
          <p:cNvPr id="45" name="Picture 2" descr="http://image.shutterstock.com/display_pic_with_logo/79177/131673413/stock-photo-businessman-controlling-digital-information-flow-holding-tech-bubble-radiating-mail-envelopes-1316734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4008" y="6106944"/>
            <a:ext cx="936104" cy="736401"/>
          </a:xfrm>
          <a:prstGeom prst="rect">
            <a:avLst/>
          </a:prstGeom>
          <a:noFill/>
        </p:spPr>
      </p:pic>
      <p:pic>
        <p:nvPicPr>
          <p:cNvPr id="18" name="Picture 56" descr="The Connected Car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1259632" y="5661248"/>
            <a:ext cx="1177439" cy="1005011"/>
          </a:xfrm>
          <a:prstGeom prst="rect">
            <a:avLst/>
          </a:prstGeom>
          <a:noFill/>
        </p:spPr>
      </p:pic>
      <p:pic>
        <p:nvPicPr>
          <p:cNvPr id="19" name="Picture 30" descr="telematics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1600" y="3573016"/>
            <a:ext cx="140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0" name="Picture 52" descr="Shelburne Vineyard ENV-Link remotely monitoring temperature, relative humidity, solar radiation, soil moisture, and leaf wetness. © MicroStrain, Inc.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0166" y="4581128"/>
            <a:ext cx="1327538" cy="1024547"/>
          </a:xfrm>
          <a:prstGeom prst="rect">
            <a:avLst/>
          </a:prstGeom>
          <a:noFill/>
        </p:spPr>
      </p:pic>
      <p:pic>
        <p:nvPicPr>
          <p:cNvPr id="21" name="Picture 48" descr="C:\Users\samsung\Downloads\IoE TF\資料\IoE 그림\MK-CJ067_ALMOST_G_20140105180750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5776" y="6103492"/>
            <a:ext cx="1063864" cy="709884"/>
          </a:xfrm>
          <a:prstGeom prst="rect">
            <a:avLst/>
          </a:prstGeom>
          <a:noFill/>
        </p:spPr>
      </p:pic>
      <p:sp>
        <p:nvSpPr>
          <p:cNvPr id="22" name="타원 21"/>
          <p:cNvSpPr/>
          <p:nvPr/>
        </p:nvSpPr>
        <p:spPr>
          <a:xfrm>
            <a:off x="144016" y="2708920"/>
            <a:ext cx="2483768" cy="720080"/>
          </a:xfrm>
          <a:prstGeom prst="ellipse">
            <a:avLst/>
          </a:prstGeom>
          <a:solidFill>
            <a:srgbClr val="66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Franklin Gothic Medium" pitchFamily="34" charset="0"/>
              </a:rPr>
              <a:t>Physical World</a:t>
            </a:r>
            <a:endParaRPr lang="ko-KR" altLang="en-US" dirty="0">
              <a:solidFill>
                <a:schemeClr val="tx1"/>
              </a:solidFill>
              <a:latin typeface="Franklin Gothic Medium" pitchFamily="34" charset="0"/>
            </a:endParaRPr>
          </a:p>
        </p:txBody>
      </p:sp>
      <p:pic>
        <p:nvPicPr>
          <p:cNvPr id="27" name="Picture 19" descr="Wikitude for android - Sightseeing in Sevilla"/>
          <p:cNvPicPr preferRelativeResize="0"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51079" y="4417988"/>
            <a:ext cx="1076325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3" descr="freefamilywatch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957566" y="4430688"/>
            <a:ext cx="1150938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6" descr="놀이동산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214536" y="2740486"/>
            <a:ext cx="1165776" cy="904538"/>
          </a:xfrm>
          <a:prstGeom prst="rect">
            <a:avLst/>
          </a:prstGeom>
          <a:noFill/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38" name="Picture 47" descr="Retail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948264" y="3645024"/>
            <a:ext cx="1512168" cy="756084"/>
          </a:xfrm>
          <a:prstGeom prst="rect">
            <a:avLst/>
          </a:prstGeom>
          <a:noFill/>
        </p:spPr>
      </p:pic>
      <p:sp>
        <p:nvSpPr>
          <p:cNvPr id="28" name="타원 27"/>
          <p:cNvSpPr/>
          <p:nvPr/>
        </p:nvSpPr>
        <p:spPr>
          <a:xfrm>
            <a:off x="3995936" y="3287305"/>
            <a:ext cx="3055717" cy="2880320"/>
          </a:xfrm>
          <a:prstGeom prst="ellipse">
            <a:avLst/>
          </a:prstGeom>
          <a:gradFill flip="none" rotWithShape="1">
            <a:gsLst>
              <a:gs pos="0">
                <a:srgbClr val="3399FF">
                  <a:shade val="30000"/>
                  <a:satMod val="115000"/>
                  <a:alpha val="79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b="1" dirty="0">
                <a:solidFill>
                  <a:srgbClr val="EEECE1">
                    <a:lumMod val="10000"/>
                  </a:srgbClr>
                </a:solidFill>
              </a:rPr>
              <a:t>Human</a:t>
            </a:r>
            <a:endParaRPr lang="ko-KR" altLang="en-US" sz="2400" b="1" dirty="0" err="1">
              <a:solidFill>
                <a:srgbClr val="EEECE1">
                  <a:lumMod val="10000"/>
                </a:srgbClr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588224" y="764704"/>
            <a:ext cx="2304256" cy="720080"/>
          </a:xfrm>
          <a:prstGeom prst="ellipse">
            <a:avLst/>
          </a:prstGeom>
          <a:solidFill>
            <a:srgbClr val="FF33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Franklin Gothic Medium" pitchFamily="34" charset="0"/>
              </a:rPr>
              <a:t>Cyber World</a:t>
            </a:r>
            <a:endParaRPr lang="ko-KR" altLang="en-US" dirty="0">
              <a:solidFill>
                <a:schemeClr val="tx1"/>
              </a:solidFill>
              <a:latin typeface="Franklin Gothic Medium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504" y="836712"/>
            <a:ext cx="1800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FF"/>
                </a:solidFill>
                <a:latin typeface="Franklin Gothic Medium" pitchFamily="34" charset="0"/>
              </a:rPr>
              <a:t>Cyber &amp; Physical World integrated &amp;  open to Human</a:t>
            </a:r>
            <a:endParaRPr lang="ko-KR" altLang="en-US" sz="2000" dirty="0" err="1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0356" y="2132856"/>
            <a:ext cx="1586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FF"/>
                </a:solidFill>
                <a:latin typeface="Franklin Gothic Medium" pitchFamily="34" charset="0"/>
              </a:rPr>
              <a:t>Cyber World open to Human</a:t>
            </a:r>
            <a:endParaRPr lang="ko-KR" altLang="en-US" sz="2000" dirty="0" err="1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40419" y="1484784"/>
            <a:ext cx="3055717" cy="2880320"/>
          </a:xfrm>
          <a:prstGeom prst="ellipse">
            <a:avLst/>
          </a:prstGeom>
          <a:gradFill flip="none" rotWithShape="1">
            <a:gsLst>
              <a:gs pos="0">
                <a:srgbClr val="FF3399">
                  <a:tint val="66000"/>
                  <a:satMod val="160000"/>
                </a:srgbClr>
              </a:gs>
              <a:gs pos="50000">
                <a:srgbClr val="FF3399">
                  <a:tint val="44500"/>
                  <a:satMod val="160000"/>
                </a:srgbClr>
              </a:gs>
              <a:gs pos="100000">
                <a:srgbClr val="FF3399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EEECE1">
                    <a:lumMod val="10000"/>
                  </a:srgbClr>
                </a:solidFill>
              </a:rPr>
              <a:t>Digital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1732307" y="3284984"/>
            <a:ext cx="3055717" cy="2880320"/>
          </a:xfrm>
          <a:prstGeom prst="ellipse">
            <a:avLst/>
          </a:prstGeom>
          <a:gradFill flip="none" rotWithShape="1">
            <a:gsLst>
              <a:gs pos="0">
                <a:srgbClr val="66FF33">
                  <a:shade val="30000"/>
                  <a:satMod val="115000"/>
                </a:srgbClr>
              </a:gs>
              <a:gs pos="50000">
                <a:srgbClr val="66FF33">
                  <a:shade val="67500"/>
                  <a:satMod val="115000"/>
                </a:srgbClr>
              </a:gs>
              <a:gs pos="100000">
                <a:srgbClr val="66FF3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b="1" dirty="0">
                <a:solidFill>
                  <a:prstClr val="black"/>
                </a:solidFill>
              </a:rPr>
              <a:t>Physical</a:t>
            </a:r>
            <a:endParaRPr lang="ko-KR" altLang="en-US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924944"/>
            <a:ext cx="9144000" cy="1440160"/>
          </a:xfrm>
          <a:prstGeom prst="rect">
            <a:avLst/>
          </a:prstGeom>
          <a:solidFill>
            <a:srgbClr val="000099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3246075"/>
            <a:ext cx="308449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Franklin Gothic Medium" pitchFamily="34" charset="0"/>
              </a:rPr>
              <a:t>Challenges</a:t>
            </a:r>
            <a:endParaRPr lang="ko-KR" altLang="en-US" sz="4800" dirty="0" err="1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/>
              <a:t>RESTful</a:t>
            </a:r>
            <a:r>
              <a:rPr lang="en-US" altLang="ko-KR" sz="3600" dirty="0"/>
              <a:t> Architecture Style </a:t>
            </a:r>
            <a:endParaRPr lang="ko-KR" altLang="en-US" sz="36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907704" y="2177568"/>
            <a:ext cx="2233412" cy="675368"/>
          </a:xfrm>
          <a:prstGeom prst="roundRect">
            <a:avLst/>
          </a:prstGeom>
          <a:solidFill>
            <a:srgbClr val="CCCC00">
              <a:alpha val="25000"/>
            </a:srgbClr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ysClr val="windowText" lastClr="000000"/>
                </a:solidFill>
                <a:latin typeface="Arial"/>
                <a:ea typeface="맑은 고딕"/>
              </a:rPr>
              <a:t>Client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0072" y="2177568"/>
            <a:ext cx="1913152" cy="675368"/>
          </a:xfrm>
          <a:prstGeom prst="roundRect">
            <a:avLst/>
          </a:prstGeom>
          <a:solidFill>
            <a:srgbClr val="CCCC00">
              <a:alpha val="25000"/>
            </a:srgbClr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ysClr val="windowText" lastClr="000000"/>
                </a:solidFill>
                <a:latin typeface="Arial"/>
                <a:ea typeface="맑은 고딕"/>
              </a:rPr>
              <a:t>Server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6" name="직선 연결선 5"/>
          <p:cNvCxnSpPr>
            <a:stCxn id="4" idx="2"/>
          </p:cNvCxnSpPr>
          <p:nvPr/>
        </p:nvCxnSpPr>
        <p:spPr>
          <a:xfrm>
            <a:off x="3024410" y="2852936"/>
            <a:ext cx="19041" cy="20875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059832" y="3429000"/>
            <a:ext cx="310999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059832" y="4217158"/>
            <a:ext cx="310999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187957" y="2852936"/>
            <a:ext cx="8127" cy="21284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18380" y="5241733"/>
            <a:ext cx="8674100" cy="1441275"/>
          </a:xfrm>
          <a:prstGeom prst="roundRect">
            <a:avLst>
              <a:gd name="adj" fmla="val 3269"/>
            </a:avLst>
          </a:prstGeom>
          <a:solidFill>
            <a:schemeClr val="bg1"/>
          </a:solidFill>
          <a:ln w="19050" algn="ctr">
            <a:solidFill>
              <a:srgbClr val="B2B2B2"/>
            </a:solidFill>
            <a:round/>
            <a:headEnd/>
            <a:tailEnd/>
          </a:ln>
          <a:effectLst/>
        </p:spPr>
        <p:txBody>
          <a:bodyPr lIns="108000" tIns="36000" rIns="36000" bIns="36000" anchor="ctr"/>
          <a:lstStyle/>
          <a:p>
            <a:pPr>
              <a:spcBef>
                <a:spcPct val="30000"/>
              </a:spcBef>
              <a:buFontTx/>
              <a:buBlip>
                <a:blip r:embed="rId2"/>
              </a:buBlip>
            </a:pPr>
            <a:r>
              <a:rPr kumimoji="1" lang="en-US" altLang="ko-KR" sz="2000" dirty="0">
                <a:solidFill>
                  <a:prstClr val="black"/>
                </a:solidFill>
                <a:latin typeface="맑은 고딕"/>
                <a:sym typeface="Wingdings" pitchFamily="2" charset="2"/>
              </a:rPr>
              <a:t> </a:t>
            </a:r>
            <a:r>
              <a:rPr kumimoji="1" lang="en-US" altLang="ko-KR" sz="2000" dirty="0" err="1">
                <a:solidFill>
                  <a:prstClr val="black"/>
                </a:solidFill>
                <a:latin typeface="맑은 고딕"/>
                <a:sym typeface="Wingdings" pitchFamily="2" charset="2"/>
              </a:rPr>
              <a:t>RESTful</a:t>
            </a:r>
            <a:r>
              <a:rPr kumimoji="1" lang="en-US" altLang="ko-KR" sz="2000" dirty="0">
                <a:solidFill>
                  <a:prstClr val="black"/>
                </a:solidFill>
                <a:latin typeface="맑은 고딕"/>
                <a:sym typeface="Wingdings" pitchFamily="2" charset="2"/>
              </a:rPr>
              <a:t> Architecture (Representational State Transfer)</a:t>
            </a:r>
            <a:endParaRPr kumimoji="1" lang="ko-KR" altLang="en-US" sz="2000" dirty="0">
              <a:solidFill>
                <a:srgbClr val="C0504D"/>
              </a:solidFill>
              <a:latin typeface="맑은 고딕"/>
              <a:sym typeface="Wingdings" pitchFamily="2" charset="2"/>
            </a:endParaRPr>
          </a:p>
          <a:p>
            <a:pPr marL="360363" lvl="1" indent="-174625">
              <a:spcBef>
                <a:spcPct val="30000"/>
              </a:spcBef>
              <a:buFont typeface="Wingdings" pitchFamily="2" charset="2"/>
              <a:buChar char="§"/>
            </a:pPr>
            <a:r>
              <a:rPr kumimoji="1" lang="en-US" altLang="ko-KR" dirty="0">
                <a:latin typeface="맑은 고딕"/>
                <a:sym typeface="Wingdings" pitchFamily="2" charset="2"/>
              </a:rPr>
              <a:t>Resource based operation</a:t>
            </a:r>
          </a:p>
          <a:p>
            <a:pPr marL="817563" lvl="2" indent="-174625">
              <a:spcBef>
                <a:spcPct val="30000"/>
              </a:spcBef>
              <a:buFont typeface="Wingdings" pitchFamily="2" charset="2"/>
              <a:buChar char="§"/>
            </a:pPr>
            <a:r>
              <a:rPr kumimoji="1" lang="en-US" altLang="ko-KR" dirty="0">
                <a:latin typeface="맑은 고딕"/>
                <a:sym typeface="Wingdings" pitchFamily="2" charset="2"/>
              </a:rPr>
              <a:t>Real world ‘entity’ is represented as ‘Resource’</a:t>
            </a:r>
            <a:r>
              <a:rPr kumimoji="1" lang="ko-KR" altLang="en-US" dirty="0">
                <a:latin typeface="맑은 고딕"/>
                <a:sym typeface="Wingdings" pitchFamily="2" charset="2"/>
              </a:rPr>
              <a:t>  </a:t>
            </a:r>
            <a:endParaRPr kumimoji="1" lang="en-US" altLang="ko-KR" dirty="0">
              <a:latin typeface="맑은 고딕"/>
              <a:sym typeface="Wingdings" pitchFamily="2" charset="2"/>
            </a:endParaRPr>
          </a:p>
          <a:p>
            <a:pPr marL="360363" lvl="1" indent="-174625">
              <a:spcBef>
                <a:spcPct val="30000"/>
              </a:spcBef>
              <a:buFont typeface="Wingdings" pitchFamily="2" charset="2"/>
              <a:buChar char="§"/>
            </a:pPr>
            <a:r>
              <a:rPr kumimoji="1" lang="en-US" altLang="ko-KR" dirty="0">
                <a:latin typeface="맑은 고딕"/>
                <a:sym typeface="Wingdings" pitchFamily="2" charset="2"/>
              </a:rPr>
              <a:t>Resource manipulation via Request/ Response: CRUDN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9952" y="298766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lt"/>
                <a:ea typeface="+mn-ea"/>
              </a:rPr>
              <a:t>Request</a:t>
            </a:r>
            <a:endParaRPr lang="ko-KR" altLang="en-US" dirty="0" err="1"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6304" y="377490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lt"/>
                <a:ea typeface="+mn-ea"/>
              </a:rPr>
              <a:t>Response</a:t>
            </a:r>
            <a:endParaRPr lang="ko-KR" altLang="en-US" dirty="0" err="1"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63888" y="450912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lt"/>
                <a:ea typeface="+mn-ea"/>
              </a:rPr>
              <a:t>CRUD &amp; N operation</a:t>
            </a:r>
            <a:endParaRPr lang="ko-KR" altLang="en-US" dirty="0" err="1">
              <a:latin typeface="+mn-lt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008" y="4849415"/>
            <a:ext cx="226504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Resourc</a:t>
            </a:r>
            <a:r>
              <a:rPr lang="en-US" altLang="ko-KR" sz="1400" dirty="0"/>
              <a:t>e (representation)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7436" y="4797152"/>
            <a:ext cx="226504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Resourc</a:t>
            </a:r>
            <a:r>
              <a:rPr lang="en-US" altLang="ko-KR" sz="1400" dirty="0"/>
              <a:t>e (representation)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144" y="3412157"/>
            <a:ext cx="2088232" cy="1384995"/>
          </a:xfrm>
          <a:prstGeom prst="rect">
            <a:avLst/>
          </a:prstGeom>
          <a:noFill/>
          <a:ln>
            <a:solidFill>
              <a:srgbClr val="FFCC66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Addressable resources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A uniform, constrained interface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Representation based manipulation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Communicate </a:t>
            </a:r>
            <a:r>
              <a:rPr lang="en-US" altLang="ko-KR" sz="1200" dirty="0" err="1"/>
              <a:t>statelessly</a:t>
            </a:r>
            <a:r>
              <a:rPr lang="en-US" altLang="ko-KR" sz="12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Hypermedia State Engine</a:t>
            </a:r>
            <a:endParaRPr lang="ko-KR" altLang="en-US" sz="1200" dirty="0" err="1">
              <a:latin typeface="+mn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3068960"/>
            <a:ext cx="2154436" cy="307777"/>
          </a:xfrm>
          <a:prstGeom prst="rect">
            <a:avLst/>
          </a:prstGeom>
          <a:noFill/>
          <a:ln>
            <a:solidFill>
              <a:srgbClr val="FFCC6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REST Architecture Style 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19" name="Picture 2" descr="http://www.ftp-sgpartners.net/tdceu/uploads/uploaded/nest-canad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1067858"/>
            <a:ext cx="1296144" cy="848974"/>
          </a:xfrm>
          <a:prstGeom prst="rect">
            <a:avLst/>
          </a:prstGeom>
          <a:noFill/>
        </p:spPr>
      </p:pic>
      <p:grpSp>
        <p:nvGrpSpPr>
          <p:cNvPr id="20" name="그룹 8"/>
          <p:cNvGrpSpPr/>
          <p:nvPr/>
        </p:nvGrpSpPr>
        <p:grpSpPr>
          <a:xfrm>
            <a:off x="2627784" y="860462"/>
            <a:ext cx="689016" cy="1208782"/>
            <a:chOff x="1196257" y="1817677"/>
            <a:chExt cx="1655627" cy="311816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C8BFE7"/>
                </a:clrFrom>
                <a:clrTo>
                  <a:srgbClr val="C8BFE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257" y="1817677"/>
              <a:ext cx="1655627" cy="3118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9" t="11388" r="9204" b="65790"/>
            <a:stretch/>
          </p:blipFill>
          <p:spPr bwMode="auto">
            <a:xfrm>
              <a:off x="1313477" y="2171726"/>
              <a:ext cx="1388002" cy="71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Picture 2" descr="https://cdn.shopify.com/s/files/1/0102/2252/products/img_nest-nest2-the-pack-11.jpg?50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60704" y="979015"/>
            <a:ext cx="955395" cy="955395"/>
          </a:xfrm>
          <a:prstGeom prst="rect">
            <a:avLst/>
          </a:prstGeom>
          <a:noFill/>
        </p:spPr>
      </p:pic>
      <p:cxnSp>
        <p:nvCxnSpPr>
          <p:cNvPr id="24" name="직선 화살표 연결선 23"/>
          <p:cNvCxnSpPr/>
          <p:nvPr/>
        </p:nvCxnSpPr>
        <p:spPr>
          <a:xfrm flipH="1">
            <a:off x="7596336" y="1487850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444" name="Picture 4" descr="https://s-media-cache-ak0.pinimg.com/236x/93/c4/48/93c448569b3b89589ae400639cf844c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56376" y="858484"/>
            <a:ext cx="899676" cy="1296144"/>
          </a:xfrm>
          <a:prstGeom prst="rect">
            <a:avLst/>
          </a:prstGeom>
          <a:noFill/>
        </p:spPr>
      </p:pic>
      <p:cxnSp>
        <p:nvCxnSpPr>
          <p:cNvPr id="27" name="직선 화살표 연결선 26"/>
          <p:cNvCxnSpPr/>
          <p:nvPr/>
        </p:nvCxnSpPr>
        <p:spPr>
          <a:xfrm flipH="1">
            <a:off x="6598433" y="1487850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82274" y="2981704"/>
            <a:ext cx="2807296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"n":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myRoomTemperature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rt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":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oic.r.temperature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"if":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oic.if.a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"id":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example_id_xyz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"temperature": 23,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"units": "C",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setValue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": 25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200" dirty="0" err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40352" y="2204864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Physical entity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15737" y="184482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Entity handler</a:t>
            </a:r>
            <a:endParaRPr lang="ko-KR" altLang="en-US" sz="1400" dirty="0" err="1">
              <a:latin typeface="+mn-lt"/>
              <a:ea typeface="+mn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4" name="Picture 6" descr="http://www.costcentral.com/product-images-new/cisco-c819hgw-v-a-k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55014"/>
            <a:ext cx="1656184" cy="1242138"/>
          </a:xfrm>
          <a:prstGeom prst="rect">
            <a:avLst/>
          </a:prstGeom>
          <a:noFill/>
        </p:spPr>
      </p:pic>
      <p:pic>
        <p:nvPicPr>
          <p:cNvPr id="268292" name="Picture 4" descr="http://gsdisposals.com/wp-content/uploads/2013/08/bigstock-Row-of-network-servers-in-data-424413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269120"/>
            <a:ext cx="1728192" cy="1439800"/>
          </a:xfrm>
          <a:prstGeom prst="rect">
            <a:avLst/>
          </a:prstGeom>
          <a:noFill/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5825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dirty="0"/>
              <a:t>(conceptual) </a:t>
            </a:r>
            <a:r>
              <a:rPr lang="en-US" altLang="ko-KR" sz="3200" dirty="0" err="1"/>
              <a:t>IoT</a:t>
            </a:r>
            <a:r>
              <a:rPr lang="en-US" altLang="ko-KR" sz="3200" dirty="0"/>
              <a:t> Architecture &amp; Procedures</a:t>
            </a:r>
            <a:endParaRPr lang="ko-KR" altLang="en-US" sz="3200" dirty="0"/>
          </a:p>
        </p:txBody>
      </p:sp>
      <p:pic>
        <p:nvPicPr>
          <p:cNvPr id="268290" name="Picture 2" descr="http://www.dallmeier.ru/fileadmin/upload_electronic/Unternehmen/Niederlassungen/Dallmeier_Russland/Planning_icons_single/Shapes/JPG/Symbols/Cloud%20intern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548491"/>
            <a:ext cx="3744416" cy="196062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063" y="4437112"/>
            <a:ext cx="669297" cy="11038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CCECFF">
                <a:gamma/>
                <a:shade val="60000"/>
                <a:invGamma/>
                <a:alpha val="50000"/>
              </a:srgbClr>
            </a:prstShdw>
          </a:effectLst>
        </p:spPr>
      </p:pic>
      <p:pic>
        <p:nvPicPr>
          <p:cNvPr id="268298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059" y="2636912"/>
            <a:ext cx="775585" cy="792088"/>
          </a:xfrm>
          <a:prstGeom prst="rect">
            <a:avLst/>
          </a:prstGeom>
          <a:noFill/>
        </p:spPr>
      </p:pic>
      <p:cxnSp>
        <p:nvCxnSpPr>
          <p:cNvPr id="14" name="직선 연결선 13"/>
          <p:cNvCxnSpPr>
            <a:stCxn id="268298" idx="2"/>
            <a:endCxn id="268294" idx="1"/>
          </p:cNvCxnSpPr>
          <p:nvPr/>
        </p:nvCxnSpPr>
        <p:spPr>
          <a:xfrm>
            <a:off x="1202852" y="3429000"/>
            <a:ext cx="992884" cy="7470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30" idx="0"/>
            <a:endCxn id="268294" idx="1"/>
          </p:cNvCxnSpPr>
          <p:nvPr/>
        </p:nvCxnSpPr>
        <p:spPr>
          <a:xfrm flipV="1">
            <a:off x="511451" y="4176083"/>
            <a:ext cx="1684285" cy="2819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21" idx="0"/>
            <a:endCxn id="268294" idx="2"/>
          </p:cNvCxnSpPr>
          <p:nvPr/>
        </p:nvCxnSpPr>
        <p:spPr>
          <a:xfrm flipV="1">
            <a:off x="1431750" y="4797152"/>
            <a:ext cx="1592078" cy="8640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6376" y="5138028"/>
            <a:ext cx="936104" cy="523220"/>
          </a:xfrm>
          <a:prstGeom prst="rect">
            <a:avLst/>
          </a:prstGeom>
          <a:gradFill flip="none" rotWithShape="1">
            <a:gsLst>
              <a:gs pos="0">
                <a:srgbClr val="FF99FF">
                  <a:shade val="30000"/>
                  <a:satMod val="115000"/>
                </a:srgbClr>
              </a:gs>
              <a:gs pos="50000">
                <a:srgbClr val="FF99FF">
                  <a:shade val="67500"/>
                  <a:satMod val="115000"/>
                </a:srgbClr>
              </a:gs>
              <a:gs pos="100000">
                <a:srgbClr val="FF99F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lt"/>
                <a:ea typeface="+mn-ea"/>
              </a:rPr>
              <a:t>User</a:t>
            </a:r>
          </a:p>
          <a:p>
            <a:pPr algn="ctr"/>
            <a:r>
              <a:rPr lang="en-US" altLang="ko-KR" sz="1400" dirty="0"/>
              <a:t>Device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1600" y="6381328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4800" y="5143544"/>
            <a:ext cx="75212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Sensor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82" y="3068961"/>
            <a:ext cx="864389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47864" y="4509120"/>
            <a:ext cx="920445" cy="307777"/>
          </a:xfrm>
          <a:prstGeom prst="rect">
            <a:avLst/>
          </a:prstGeom>
          <a:gradFill flip="none" rotWithShape="1">
            <a:gsLst>
              <a:gs pos="0">
                <a:srgbClr val="66FF66">
                  <a:tint val="66000"/>
                  <a:satMod val="160000"/>
                </a:srgbClr>
              </a:gs>
              <a:gs pos="50000">
                <a:srgbClr val="66FF66">
                  <a:tint val="44500"/>
                  <a:satMod val="160000"/>
                </a:srgbClr>
              </a:gs>
              <a:gs pos="100000">
                <a:srgbClr val="66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Gateway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2280" y="2401143"/>
            <a:ext cx="1359668" cy="307777"/>
          </a:xfrm>
          <a:prstGeom prst="rect">
            <a:avLst/>
          </a:prstGeom>
          <a:solidFill>
            <a:srgbClr val="3399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lt"/>
                <a:ea typeface="+mn-ea"/>
              </a:rPr>
              <a:t>Service Server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5661248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0" descr="http://www.cooking-hacks.com/skin/frontend/default/cooking/images/catalog/documentation/article_waspmote/waspmo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877272"/>
            <a:ext cx="775585" cy="79208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214217" y="6520675"/>
            <a:ext cx="851515" cy="307777"/>
          </a:xfrm>
          <a:prstGeom prst="rect">
            <a:avLst/>
          </a:prstGeom>
          <a:gradFill flip="none" rotWithShape="1">
            <a:gsLst>
              <a:gs pos="0">
                <a:srgbClr val="CCFF66">
                  <a:tint val="66000"/>
                  <a:satMod val="160000"/>
                </a:srgbClr>
              </a:gs>
              <a:gs pos="50000">
                <a:srgbClr val="CCFF66">
                  <a:tint val="44500"/>
                  <a:satMod val="160000"/>
                </a:srgbClr>
              </a:gs>
              <a:gs pos="100000">
                <a:srgbClr val="CCFF66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Actuator</a:t>
            </a:r>
            <a:endParaRPr lang="ko-KR" altLang="en-US" sz="1400" dirty="0" err="1">
              <a:latin typeface="+mn-lt"/>
              <a:ea typeface="+mn-ea"/>
            </a:endParaRPr>
          </a:p>
        </p:txBody>
      </p:sp>
      <p:cxnSp>
        <p:nvCxnSpPr>
          <p:cNvPr id="26" name="직선 연결선 25"/>
          <p:cNvCxnSpPr>
            <a:stCxn id="24" idx="0"/>
            <a:endCxn id="268294" idx="2"/>
          </p:cNvCxnSpPr>
          <p:nvPr/>
        </p:nvCxnSpPr>
        <p:spPr>
          <a:xfrm flipV="1">
            <a:off x="2799553" y="4797152"/>
            <a:ext cx="224275" cy="1080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317" y="4458072"/>
            <a:ext cx="632267" cy="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"/>
</p:tagLst>
</file>

<file path=ppt/theme/theme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AI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  <a:ea typeface="+mn-ea"/>
          </a:defRPr>
        </a:defPPr>
      </a:lstStyle>
    </a:txDef>
  </a:objectDefaults>
  <a:extraClrSchemeLst>
    <a:extraClrScheme>
      <a:clrScheme name="10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Blank Presentation 6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CBCBCB"/>
      </a:accent1>
      <a:accent2>
        <a:srgbClr val="0066FF"/>
      </a:accent2>
      <a:accent3>
        <a:srgbClr val="FFFFFF"/>
      </a:accent3>
      <a:accent4>
        <a:srgbClr val="000000"/>
      </a:accent4>
      <a:accent5>
        <a:srgbClr val="E2E2E2"/>
      </a:accent5>
      <a:accent6>
        <a:srgbClr val="005CE7"/>
      </a:accent6>
      <a:hlink>
        <a:srgbClr val="FF0033"/>
      </a:hlink>
      <a:folHlink>
        <a:srgbClr val="009900"/>
      </a:folHlink>
    </a:clrScheme>
    <a:fontScheme name="Blank Presentation">
      <a:majorFont>
        <a:latin typeface="Arial"/>
        <a:ea typeface="굴림"/>
        <a:cs typeface=""/>
      </a:majorFont>
      <a:minorFont>
        <a:latin typeface="Arial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10732</TotalTime>
  <Words>3131</Words>
  <Application>Microsoft Office PowerPoint</Application>
  <PresentationFormat>화면 슬라이드 쇼(4:3)</PresentationFormat>
  <Paragraphs>933</Paragraphs>
  <Slides>57</Slides>
  <Notes>38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75" baseType="lpstr">
      <vt:lpstr>Adobe Heiti Std R</vt:lpstr>
      <vt:lpstr>굴림</vt:lpstr>
      <vt:lpstr>맑은 고딕</vt:lpstr>
      <vt:lpstr>훈민예서체B</vt:lpstr>
      <vt:lpstr>휴먼옛체</vt:lpstr>
      <vt:lpstr>Arial</vt:lpstr>
      <vt:lpstr>Calibri</vt:lpstr>
      <vt:lpstr>Courier New</vt:lpstr>
      <vt:lpstr>Franklin Gothic Medium</vt:lpstr>
      <vt:lpstr>Helvetica</vt:lpstr>
      <vt:lpstr>Times</vt:lpstr>
      <vt:lpstr>Times New Roman</vt:lpstr>
      <vt:lpstr>Verdana</vt:lpstr>
      <vt:lpstr>Wingdings</vt:lpstr>
      <vt:lpstr>12_Office 테마</vt:lpstr>
      <vt:lpstr>Blank Presentation</vt:lpstr>
      <vt:lpstr>Microsoft Office Visio 드로잉</vt:lpstr>
      <vt:lpstr>Visio</vt:lpstr>
      <vt:lpstr>IoT  a viewpoint from OIC experience</vt:lpstr>
      <vt:lpstr>contents</vt:lpstr>
      <vt:lpstr>PowerPoint 프레젠테이션</vt:lpstr>
      <vt:lpstr>Internet of Things ?</vt:lpstr>
      <vt:lpstr>Internet</vt:lpstr>
      <vt:lpstr>Internet of Things (IoT) </vt:lpstr>
      <vt:lpstr>PowerPoint 프레젠테이션</vt:lpstr>
      <vt:lpstr>RESTful Architecture Style </vt:lpstr>
      <vt:lpstr>(conceptual) IoT Architecture &amp; Procedures</vt:lpstr>
      <vt:lpstr>(conceptual) IoT Architecture &amp; Procedures</vt:lpstr>
      <vt:lpstr>(conceptual) IoT Architecture &amp; Procedures</vt:lpstr>
      <vt:lpstr>(conceptual) IoT Architecture &amp; Procedures</vt:lpstr>
      <vt:lpstr>(Example) NEST Operations with Protocols</vt:lpstr>
      <vt:lpstr>(Example) NEST Operations with Protocols</vt:lpstr>
      <vt:lpstr>(Example) NEST Operations with Protocols</vt:lpstr>
      <vt:lpstr>(Example) NEST Operations with Protocols</vt:lpstr>
      <vt:lpstr>(Example) NEST Operations with Protocols</vt:lpstr>
      <vt:lpstr>(Example) NEST Operations with Protocols</vt:lpstr>
      <vt:lpstr>(conceptual) IoT Architecture &amp; Procedures</vt:lpstr>
      <vt:lpstr>Main IoT Technologies </vt:lpstr>
      <vt:lpstr>Main IoT Technical Challenges</vt:lpstr>
      <vt:lpstr>Main IoT Technical Challenges</vt:lpstr>
      <vt:lpstr>Main IoT Technical Challenges</vt:lpstr>
      <vt:lpstr>Main IoT Technical Challenges</vt:lpstr>
      <vt:lpstr>Main IoT Technical Challenges</vt:lpstr>
      <vt:lpstr>Main IoT Technical Challenges</vt:lpstr>
      <vt:lpstr>Main IoT Technical Challenges</vt:lpstr>
      <vt:lpstr>Main IoT Technical Challenges vs Internet</vt:lpstr>
      <vt:lpstr>Main IoT Technical Challenges vs Internet</vt:lpstr>
      <vt:lpstr>PowerPoint 프레젠테이션</vt:lpstr>
      <vt:lpstr>RESTful Architecture Style </vt:lpstr>
      <vt:lpstr>Logical organization: 3 part approach</vt:lpstr>
      <vt:lpstr>IoT Protocol Stacks </vt:lpstr>
      <vt:lpstr>Internet &amp; IoT layer comparison</vt:lpstr>
      <vt:lpstr>(background) Service layer – oneM2M</vt:lpstr>
      <vt:lpstr>(background) Service layer – oneM2M</vt:lpstr>
      <vt:lpstr>(background) oneM2M &amp; Cisco comparison</vt:lpstr>
      <vt:lpstr>OIC Functional Block Diagram</vt:lpstr>
      <vt:lpstr>OIC Framework – IoT Platform(?)</vt:lpstr>
      <vt:lpstr>OIC Framework – IoT Platform(?)</vt:lpstr>
      <vt:lpstr>OIC Framework – IoT Platform(?)</vt:lpstr>
      <vt:lpstr>OIC Framework – IoT Platform(?)</vt:lpstr>
      <vt:lpstr>OIC specification summary</vt:lpstr>
      <vt:lpstr>(tentative) OIC protocol stack </vt:lpstr>
      <vt:lpstr>(tentative) OIC protocol stack </vt:lpstr>
      <vt:lpstr>Appendix</vt:lpstr>
      <vt:lpstr>Network Architecture </vt:lpstr>
      <vt:lpstr>Architecture, a conceptual metaphor </vt:lpstr>
      <vt:lpstr>Network Architecture </vt:lpstr>
      <vt:lpstr>A brief history of Internet </vt:lpstr>
      <vt:lpstr>phone system</vt:lpstr>
      <vt:lpstr>packet switching</vt:lpstr>
      <vt:lpstr>ARPANET</vt:lpstr>
      <vt:lpstr>TCP/ IP</vt:lpstr>
      <vt:lpstr>Top level goals</vt:lpstr>
      <vt:lpstr>Thin waist</vt:lpstr>
      <vt:lpstr>Some changes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테마 명 쓰기 (1/2)</dc:title>
  <dc:creator>daesy.chung</dc:creator>
  <cp:lastModifiedBy>JinHyeock Choi</cp:lastModifiedBy>
  <cp:revision>302</cp:revision>
  <dcterms:created xsi:type="dcterms:W3CDTF">2014-01-22T07:03:25Z</dcterms:created>
  <dcterms:modified xsi:type="dcterms:W3CDTF">2022-02-08T07:08:38Z</dcterms:modified>
</cp:coreProperties>
</file>